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7"/>
  </p:notesMasterIdLst>
  <p:sldIdLst>
    <p:sldId id="636" r:id="rId2"/>
    <p:sldId id="480" r:id="rId3"/>
    <p:sldId id="488" r:id="rId4"/>
    <p:sldId id="553" r:id="rId5"/>
    <p:sldId id="491" r:id="rId6"/>
    <p:sldId id="492" r:id="rId7"/>
    <p:sldId id="493" r:id="rId8"/>
    <p:sldId id="494" r:id="rId9"/>
    <p:sldId id="555" r:id="rId10"/>
    <p:sldId id="496" r:id="rId11"/>
    <p:sldId id="487" r:id="rId12"/>
    <p:sldId id="478" r:id="rId13"/>
    <p:sldId id="477" r:id="rId14"/>
    <p:sldId id="541" r:id="rId15"/>
    <p:sldId id="511" r:id="rId16"/>
    <p:sldId id="547" r:id="rId17"/>
    <p:sldId id="549" r:id="rId18"/>
    <p:sldId id="551" r:id="rId19"/>
    <p:sldId id="546" r:id="rId20"/>
    <p:sldId id="552" r:id="rId21"/>
    <p:sldId id="512" r:id="rId22"/>
    <p:sldId id="479" r:id="rId23"/>
    <p:sldId id="490" r:id="rId24"/>
    <p:sldId id="482" r:id="rId25"/>
    <p:sldId id="481" r:id="rId26"/>
    <p:sldId id="483" r:id="rId27"/>
    <p:sldId id="484" r:id="rId28"/>
    <p:sldId id="485" r:id="rId29"/>
    <p:sldId id="486" r:id="rId30"/>
    <p:sldId id="556" r:id="rId31"/>
    <p:sldId id="495" r:id="rId32"/>
    <p:sldId id="505" r:id="rId33"/>
    <p:sldId id="557" r:id="rId34"/>
    <p:sldId id="489" r:id="rId35"/>
    <p:sldId id="500" r:id="rId36"/>
    <p:sldId id="502" r:id="rId37"/>
    <p:sldId id="501" r:id="rId38"/>
    <p:sldId id="503" r:id="rId39"/>
    <p:sldId id="514" r:id="rId40"/>
    <p:sldId id="507" r:id="rId41"/>
    <p:sldId id="509" r:id="rId42"/>
    <p:sldId id="510" r:id="rId43"/>
    <p:sldId id="558" r:id="rId44"/>
    <p:sldId id="508" r:id="rId45"/>
    <p:sldId id="506" r:id="rId46"/>
    <p:sldId id="515" r:id="rId47"/>
    <p:sldId id="516" r:id="rId48"/>
    <p:sldId id="517" r:id="rId49"/>
    <p:sldId id="518" r:id="rId50"/>
    <p:sldId id="519" r:id="rId51"/>
    <p:sldId id="520" r:id="rId52"/>
    <p:sldId id="521" r:id="rId53"/>
    <p:sldId id="522" r:id="rId54"/>
    <p:sldId id="523" r:id="rId55"/>
    <p:sldId id="535" r:id="rId56"/>
    <p:sldId id="525" r:id="rId57"/>
    <p:sldId id="524" r:id="rId58"/>
    <p:sldId id="526" r:id="rId59"/>
    <p:sldId id="528" r:id="rId60"/>
    <p:sldId id="529" r:id="rId61"/>
    <p:sldId id="530" r:id="rId62"/>
    <p:sldId id="531" r:id="rId63"/>
    <p:sldId id="532" r:id="rId64"/>
    <p:sldId id="533" r:id="rId65"/>
    <p:sldId id="534" r:id="rId66"/>
    <p:sldId id="536" r:id="rId67"/>
    <p:sldId id="537" r:id="rId68"/>
    <p:sldId id="539" r:id="rId69"/>
    <p:sldId id="538" r:id="rId70"/>
    <p:sldId id="540" r:id="rId71"/>
    <p:sldId id="542" r:id="rId72"/>
    <p:sldId id="543" r:id="rId73"/>
    <p:sldId id="544" r:id="rId74"/>
    <p:sldId id="545" r:id="rId75"/>
    <p:sldId id="559" r:id="rId76"/>
    <p:sldId id="594" r:id="rId77"/>
    <p:sldId id="560" r:id="rId78"/>
    <p:sldId id="561" r:id="rId79"/>
    <p:sldId id="573" r:id="rId80"/>
    <p:sldId id="562" r:id="rId81"/>
    <p:sldId id="563" r:id="rId82"/>
    <p:sldId id="564" r:id="rId83"/>
    <p:sldId id="565" r:id="rId84"/>
    <p:sldId id="566" r:id="rId85"/>
    <p:sldId id="567" r:id="rId86"/>
    <p:sldId id="568" r:id="rId87"/>
    <p:sldId id="569" r:id="rId88"/>
    <p:sldId id="570" r:id="rId89"/>
    <p:sldId id="571" r:id="rId90"/>
    <p:sldId id="572" r:id="rId91"/>
    <p:sldId id="574" r:id="rId92"/>
    <p:sldId id="575" r:id="rId93"/>
    <p:sldId id="592" r:id="rId94"/>
    <p:sldId id="576" r:id="rId95"/>
    <p:sldId id="593" r:id="rId96"/>
    <p:sldId id="577" r:id="rId97"/>
    <p:sldId id="578" r:id="rId98"/>
    <p:sldId id="595" r:id="rId99"/>
    <p:sldId id="596" r:id="rId100"/>
    <p:sldId id="597" r:id="rId101"/>
    <p:sldId id="598" r:id="rId102"/>
    <p:sldId id="604" r:id="rId103"/>
    <p:sldId id="599" r:id="rId104"/>
    <p:sldId id="600" r:id="rId105"/>
    <p:sldId id="601" r:id="rId106"/>
    <p:sldId id="603" r:id="rId107"/>
    <p:sldId id="602" r:id="rId108"/>
    <p:sldId id="610" r:id="rId109"/>
    <p:sldId id="612" r:id="rId110"/>
    <p:sldId id="611" r:id="rId111"/>
    <p:sldId id="613" r:id="rId112"/>
    <p:sldId id="614" r:id="rId113"/>
    <p:sldId id="615" r:id="rId114"/>
    <p:sldId id="616" r:id="rId115"/>
    <p:sldId id="617" r:id="rId116"/>
    <p:sldId id="618" r:id="rId117"/>
    <p:sldId id="619" r:id="rId118"/>
    <p:sldId id="620" r:id="rId119"/>
    <p:sldId id="621" r:id="rId120"/>
    <p:sldId id="622" r:id="rId121"/>
    <p:sldId id="623" r:id="rId122"/>
    <p:sldId id="624" r:id="rId123"/>
    <p:sldId id="625" r:id="rId124"/>
    <p:sldId id="626" r:id="rId125"/>
    <p:sldId id="627" r:id="rId126"/>
    <p:sldId id="628" r:id="rId127"/>
    <p:sldId id="629" r:id="rId128"/>
    <p:sldId id="630" r:id="rId129"/>
    <p:sldId id="631" r:id="rId130"/>
    <p:sldId id="632" r:id="rId131"/>
    <p:sldId id="633" r:id="rId132"/>
    <p:sldId id="634" r:id="rId133"/>
    <p:sldId id="635" r:id="rId134"/>
    <p:sldId id="259" r:id="rId135"/>
    <p:sldId id="265" r:id="rId1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630"/>
    <a:srgbClr val="960000"/>
    <a:srgbClr val="3E4150"/>
    <a:srgbClr val="CF0101"/>
    <a:srgbClr val="939393"/>
    <a:srgbClr val="FF0000"/>
    <a:srgbClr val="FA0000"/>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autoAdjust="0"/>
    <p:restoredTop sz="94757" autoAdjust="0"/>
  </p:normalViewPr>
  <p:slideViewPr>
    <p:cSldViewPr snapToGrid="0">
      <p:cViewPr varScale="1">
        <p:scale>
          <a:sx n="88" d="100"/>
          <a:sy n="88" d="100"/>
        </p:scale>
        <p:origin x="66" y="369"/>
      </p:cViewPr>
      <p:guideLst>
        <p:guide orient="horz" pos="2160"/>
        <p:guide pos="3840"/>
      </p:guideLst>
    </p:cSldViewPr>
  </p:slideViewPr>
  <p:outlineViewPr>
    <p:cViewPr>
      <p:scale>
        <a:sx n="33" d="100"/>
        <a:sy n="33" d="100"/>
      </p:scale>
      <p:origin x="0" y="-2430"/>
    </p:cViewPr>
  </p:outlineViewPr>
  <p:notesTextViewPr>
    <p:cViewPr>
      <p:scale>
        <a:sx n="1" d="1"/>
        <a:sy n="1" d="1"/>
      </p:scale>
      <p:origin x="0" y="0"/>
    </p:cViewPr>
  </p:notesTextViewPr>
  <p:sorterViewPr>
    <p:cViewPr>
      <p:scale>
        <a:sx n="66" d="100"/>
        <a:sy n="66" d="100"/>
      </p:scale>
      <p:origin x="0" y="-256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404802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pPr/>
              <a:t>2018/12/18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045D6C0-9C7F-4682-88E5-17F3720F34F1}"/>
              </a:ext>
            </a:extLst>
          </p:cNvPr>
          <p:cNvSpPr txBox="1"/>
          <p:nvPr/>
        </p:nvSpPr>
        <p:spPr>
          <a:xfrm>
            <a:off x="1475014" y="555171"/>
            <a:ext cx="9144000" cy="5970865"/>
          </a:xfrm>
          <a:prstGeom prst="rect">
            <a:avLst/>
          </a:prstGeom>
          <a:noFill/>
        </p:spPr>
        <p:txBody>
          <a:bodyPr wrap="square" rtlCol="0">
            <a:spAutoFit/>
          </a:bodyPr>
          <a:lstStyle/>
          <a:p>
            <a:pPr algn="ctr"/>
            <a:r>
              <a:rPr lang="zh-CN" altLang="en-US" sz="2400" b="1" dirty="0"/>
              <a:t>目录</a:t>
            </a:r>
            <a:endParaRPr lang="en-US" altLang="zh-CN" sz="2400" b="1" dirty="0"/>
          </a:p>
          <a:p>
            <a:endParaRPr lang="en-US" altLang="zh-CN" dirty="0"/>
          </a:p>
          <a:p>
            <a:r>
              <a:rPr lang="zh-CN" altLang="en-US" b="1" dirty="0">
                <a:latin typeface="Times New Roman" panose="02020603050405020304" pitchFamily="18" charset="0"/>
                <a:cs typeface="Times New Roman" panose="02020603050405020304" pitchFamily="18" charset="0"/>
              </a:rPr>
              <a:t>云计算历史</a:t>
            </a: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云计算</a:t>
            </a:r>
            <a:endParaRPr lang="en-US" altLang="zh-CN" b="1"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云计算概念</a:t>
            </a:r>
            <a:endParaRPr lang="en-US" altLang="zh-CN" sz="1400" b="1"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云环境</a:t>
            </a:r>
            <a:endParaRPr lang="en-US" altLang="zh-CN" sz="1400"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云计算特点</a:t>
            </a:r>
            <a:endParaRPr lang="en-US" altLang="zh-CN" b="1"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云计算类别</a:t>
            </a:r>
            <a:endParaRPr lang="en-US" altLang="zh-CN" sz="1400" b="1"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云计算基本特征</a:t>
            </a:r>
            <a:endParaRPr lang="en-US" altLang="zh-CN" sz="1400"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云计算服务模式</a:t>
            </a:r>
            <a:endParaRPr lang="en-US" altLang="zh-CN" b="1"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云计算服务</a:t>
            </a:r>
            <a:endParaRPr lang="en-US" altLang="zh-CN" sz="1400" b="1"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云计算的优势</a:t>
            </a:r>
            <a:endParaRPr lang="en-US" altLang="zh-CN" sz="1400"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云计算服务提供商</a:t>
            </a:r>
            <a:endParaRPr lang="en-US" altLang="zh-CN" b="1"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AWS</a:t>
            </a:r>
          </a:p>
          <a:p>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阿里</a:t>
            </a:r>
            <a:endParaRPr lang="en-US" altLang="zh-CN" sz="1400" b="1"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	Azure</a:t>
            </a:r>
          </a:p>
          <a:p>
            <a:r>
              <a:rPr lang="zh-CN" altLang="en-US" b="1" dirty="0">
                <a:latin typeface="Times New Roman" panose="02020603050405020304" pitchFamily="18" charset="0"/>
                <a:cs typeface="Times New Roman" panose="02020603050405020304" pitchFamily="18" charset="0"/>
              </a:rPr>
              <a:t>云计算技术 </a:t>
            </a:r>
            <a:r>
              <a:rPr lang="en-US" altLang="zh-CN" b="1" dirty="0">
                <a:latin typeface="Times New Roman" panose="02020603050405020304" pitchFamily="18" charset="0"/>
                <a:cs typeface="Times New Roman" panose="02020603050405020304" pitchFamily="18" charset="0"/>
              </a:rPr>
              <a:t>Docker</a:t>
            </a:r>
          </a:p>
          <a:p>
            <a:r>
              <a:rPr lang="zh-CN" altLang="en-US" b="1" dirty="0">
                <a:latin typeface="Times New Roman" panose="02020603050405020304" pitchFamily="18" charset="0"/>
                <a:cs typeface="Times New Roman" panose="02020603050405020304" pitchFamily="18" charset="0"/>
              </a:rPr>
              <a:t>云计算技术 </a:t>
            </a:r>
            <a:r>
              <a:rPr lang="en-US" altLang="zh-CN" b="1" dirty="0">
                <a:latin typeface="Times New Roman" panose="02020603050405020304" pitchFamily="18" charset="0"/>
                <a:cs typeface="Times New Roman" panose="02020603050405020304" pitchFamily="18" charset="0"/>
              </a:rPr>
              <a:t>Hadoop</a:t>
            </a:r>
          </a:p>
          <a:p>
            <a:r>
              <a:rPr lang="zh-CN" altLang="en-US" b="1" dirty="0">
                <a:latin typeface="Times New Roman" panose="02020603050405020304" pitchFamily="18" charset="0"/>
                <a:cs typeface="Times New Roman" panose="02020603050405020304" pitchFamily="18" charset="0"/>
              </a:rPr>
              <a:t>云计算技术 </a:t>
            </a:r>
            <a:r>
              <a:rPr lang="en-US" altLang="zh-CN" b="1" dirty="0">
                <a:latin typeface="Times New Roman" panose="02020603050405020304" pitchFamily="18" charset="0"/>
                <a:cs typeface="Times New Roman" panose="02020603050405020304" pitchFamily="18" charset="0"/>
              </a:rPr>
              <a:t>Spark</a:t>
            </a:r>
          </a:p>
          <a:p>
            <a:endParaRPr lang="en-US" altLang="zh-CN" sz="1600" dirty="0"/>
          </a:p>
          <a:p>
            <a:r>
              <a:rPr lang="en-US" altLang="zh-CN" sz="1600" dirty="0"/>
              <a:t>	</a:t>
            </a:r>
          </a:p>
          <a:p>
            <a:endParaRPr lang="en-US" altLang="zh-CN" sz="1600" dirty="0"/>
          </a:p>
          <a:p>
            <a:endParaRPr lang="zh-CN" altLang="en-US" dirty="0"/>
          </a:p>
        </p:txBody>
      </p:sp>
    </p:spTree>
    <p:extLst>
      <p:ext uri="{BB962C8B-B14F-4D97-AF65-F5344CB8AC3E}">
        <p14:creationId xmlns:p14="http://schemas.microsoft.com/office/powerpoint/2010/main" val="213835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838200" y="1257300"/>
            <a:ext cx="10153649" cy="4524315"/>
          </a:xfrm>
          <a:prstGeom prst="rect">
            <a:avLst/>
          </a:prstGeom>
        </p:spPr>
        <p:txBody>
          <a:bodyPr wrap="square">
            <a:spAutoFit/>
          </a:bodyPr>
          <a:lstStyle/>
          <a:p>
            <a:pPr marL="285750" indent="-285750">
              <a:buFont typeface="Arial" panose="020B0604020202020204" pitchFamily="34" charset="0"/>
              <a:buChar char="•"/>
            </a:pPr>
            <a:r>
              <a:rPr lang="en-US" altLang="zh-CN" sz="2400" dirty="0"/>
              <a:t>2016</a:t>
            </a:r>
            <a:r>
              <a:rPr lang="zh-CN" altLang="en-US" sz="2400" dirty="0"/>
              <a:t>年</a:t>
            </a:r>
            <a:r>
              <a:rPr lang="en-US" altLang="zh-CN" sz="2400" dirty="0"/>
              <a:t>10</a:t>
            </a:r>
            <a:r>
              <a:rPr lang="zh-CN" altLang="en-US" sz="2400" dirty="0"/>
              <a:t>月，</a:t>
            </a:r>
            <a:r>
              <a:rPr lang="en-US" altLang="zh-CN" sz="2400" dirty="0"/>
              <a:t>VMware</a:t>
            </a:r>
            <a:r>
              <a:rPr lang="zh-CN" altLang="en-US" sz="2400" dirty="0"/>
              <a:t>和亚马逊旗下公司</a:t>
            </a:r>
            <a:r>
              <a:rPr lang="en-US" altLang="zh-CN" sz="2400" dirty="0"/>
              <a:t>Amazon Web Services</a:t>
            </a:r>
            <a:r>
              <a:rPr lang="zh-CN" altLang="en-US" sz="2400" dirty="0"/>
              <a:t>达成战略联盟，将</a:t>
            </a:r>
            <a:r>
              <a:rPr lang="en-US" altLang="zh-CN" sz="2400" dirty="0"/>
              <a:t>VMware</a:t>
            </a:r>
            <a:r>
              <a:rPr lang="zh-CN" altLang="en-US" sz="2400" dirty="0"/>
              <a:t>软件定义数据中心（</a:t>
            </a:r>
            <a:r>
              <a:rPr lang="en-US" altLang="zh-CN" sz="2400" dirty="0"/>
              <a:t>SDDC</a:t>
            </a:r>
            <a:r>
              <a:rPr lang="zh-CN" altLang="en-US" sz="2400" dirty="0"/>
              <a:t>）带入</a:t>
            </a:r>
            <a:r>
              <a:rPr lang="en-US" altLang="zh-CN" sz="2400" dirty="0"/>
              <a:t>AWS Cloud</a:t>
            </a:r>
            <a:r>
              <a:rPr lang="zh-CN" altLang="en-US" sz="2400" dirty="0"/>
              <a:t>，支持客户在基于</a:t>
            </a:r>
            <a:r>
              <a:rPr lang="en-US" altLang="zh-CN" sz="2400" dirty="0"/>
              <a:t>VMware vSphere®</a:t>
            </a:r>
            <a:r>
              <a:rPr lang="zh-CN" altLang="en-US" sz="2400" dirty="0"/>
              <a:t>私有云、公有云以及混合云环境下运行各种应用，并获得对</a:t>
            </a:r>
            <a:r>
              <a:rPr lang="en-US" altLang="zh-CN" sz="2400" dirty="0"/>
              <a:t>AWS</a:t>
            </a:r>
            <a:r>
              <a:rPr lang="zh-CN" altLang="en-US" sz="2400" dirty="0"/>
              <a:t>服务的最佳访问。</a:t>
            </a:r>
          </a:p>
          <a:p>
            <a:pPr marL="285750" indent="-285750">
              <a:buFont typeface="Arial" panose="020B0604020202020204" pitchFamily="34" charset="0"/>
              <a:buChar char="•"/>
            </a:pPr>
            <a:r>
              <a:rPr lang="en-US" altLang="zh-CN" sz="2400" dirty="0"/>
              <a:t>2017</a:t>
            </a:r>
            <a:r>
              <a:rPr lang="zh-CN" altLang="en-US" sz="2400" dirty="0"/>
              <a:t>年</a:t>
            </a:r>
            <a:r>
              <a:rPr lang="en-US" altLang="zh-CN" sz="2400" dirty="0"/>
              <a:t>8</a:t>
            </a:r>
            <a:r>
              <a:rPr lang="zh-CN" altLang="en-US" sz="2400" dirty="0"/>
              <a:t>月，在</a:t>
            </a:r>
            <a:r>
              <a:rPr lang="en-US" altLang="zh-CN" sz="2400" dirty="0"/>
              <a:t>VMworld® 2017</a:t>
            </a:r>
            <a:r>
              <a:rPr lang="zh-CN" altLang="en-US" sz="2400" dirty="0"/>
              <a:t>大会上，</a:t>
            </a:r>
            <a:r>
              <a:rPr lang="en-US" altLang="zh-CN" sz="2400" dirty="0"/>
              <a:t>VMware</a:t>
            </a:r>
            <a:r>
              <a:rPr lang="zh-CN" altLang="en-US" sz="2400" dirty="0"/>
              <a:t>和</a:t>
            </a:r>
            <a:r>
              <a:rPr lang="en-US" altLang="zh-CN" sz="2400" dirty="0"/>
              <a:t>Amazon Web Services</a:t>
            </a:r>
            <a:r>
              <a:rPr lang="zh-CN" altLang="en-US" sz="2400" dirty="0"/>
              <a:t>共同宣布</a:t>
            </a:r>
            <a:r>
              <a:rPr lang="en-US" altLang="zh-CN" sz="2400" dirty="0"/>
              <a:t>VMware Cloud™ on AWS</a:t>
            </a:r>
            <a:r>
              <a:rPr lang="zh-CN" altLang="en-US" sz="2400" dirty="0"/>
              <a:t>初步可用。</a:t>
            </a:r>
          </a:p>
          <a:p>
            <a:pPr marL="285750" indent="-285750">
              <a:buFont typeface="Arial" panose="020B0604020202020204" pitchFamily="34" charset="0"/>
              <a:buChar char="•"/>
            </a:pPr>
            <a:r>
              <a:rPr lang="en-US" altLang="zh-CN" sz="2400" dirty="0"/>
              <a:t>2017</a:t>
            </a:r>
            <a:r>
              <a:rPr lang="zh-CN" altLang="en-US" sz="2400" dirty="0"/>
              <a:t>年</a:t>
            </a:r>
            <a:r>
              <a:rPr lang="en-US" altLang="zh-CN" sz="2400" dirty="0"/>
              <a:t>10</a:t>
            </a:r>
            <a:r>
              <a:rPr lang="zh-CN" altLang="en-US" sz="2400" dirty="0"/>
              <a:t>月，</a:t>
            </a:r>
            <a:r>
              <a:rPr lang="en-US" altLang="zh-CN" sz="2400" dirty="0"/>
              <a:t>AWS</a:t>
            </a:r>
            <a:r>
              <a:rPr lang="zh-CN" altLang="en-US" sz="2400" dirty="0"/>
              <a:t>已经宣布已经创建了新的基于</a:t>
            </a:r>
            <a:r>
              <a:rPr lang="en-US" altLang="zh-CN" sz="2400" dirty="0"/>
              <a:t>KVM</a:t>
            </a:r>
            <a:r>
              <a:rPr lang="zh-CN" altLang="en-US" sz="2400" dirty="0"/>
              <a:t>虚拟化引擎，新的</a:t>
            </a:r>
            <a:r>
              <a:rPr lang="en-US" altLang="zh-CN" sz="2400" dirty="0"/>
              <a:t>C5</a:t>
            </a:r>
            <a:r>
              <a:rPr lang="zh-CN" altLang="en-US" sz="2400" dirty="0"/>
              <a:t>实例和未来的虚拟机将不使用</a:t>
            </a:r>
            <a:r>
              <a:rPr lang="en-US" altLang="zh-CN" sz="2400" dirty="0"/>
              <a:t>XEN</a:t>
            </a:r>
            <a:r>
              <a:rPr lang="zh-CN" altLang="en-US" sz="2400" dirty="0"/>
              <a:t>，而是核心的</a:t>
            </a:r>
            <a:r>
              <a:rPr lang="en-US" altLang="zh-CN" sz="2400" dirty="0"/>
              <a:t>KVM</a:t>
            </a:r>
            <a:r>
              <a:rPr lang="zh-CN" altLang="en-US" sz="2400" dirty="0"/>
              <a:t>技术。</a:t>
            </a:r>
          </a:p>
          <a:p>
            <a:pPr marL="285750" indent="-285750">
              <a:buFont typeface="Arial" panose="020B0604020202020204" pitchFamily="34" charset="0"/>
              <a:buChar char="•"/>
            </a:pPr>
            <a:r>
              <a:rPr lang="en-US" altLang="zh-CN" sz="2400" dirty="0"/>
              <a:t>2018</a:t>
            </a:r>
            <a:r>
              <a:rPr lang="zh-CN" altLang="en-US" sz="2400" dirty="0"/>
              <a:t>年</a:t>
            </a:r>
            <a:r>
              <a:rPr lang="en-US" altLang="zh-CN" sz="2400" dirty="0"/>
              <a:t>1</a:t>
            </a:r>
            <a:r>
              <a:rPr lang="zh-CN" altLang="en-US" sz="2400" dirty="0"/>
              <a:t>月，</a:t>
            </a:r>
            <a:r>
              <a:rPr lang="en-US" altLang="zh-CN" sz="2400" dirty="0" err="1"/>
              <a:t>Redhat</a:t>
            </a:r>
            <a:r>
              <a:rPr lang="zh-CN" altLang="en-US" sz="2400" dirty="0"/>
              <a:t>宣布收购</a:t>
            </a:r>
            <a:r>
              <a:rPr lang="en-US" altLang="zh-CN" sz="2400" dirty="0"/>
              <a:t>Kubernetes</a:t>
            </a:r>
            <a:r>
              <a:rPr lang="zh-CN" altLang="en-US" sz="2400" dirty="0"/>
              <a:t>与容器原生解决方案创新者与领导厂商</a:t>
            </a:r>
            <a:r>
              <a:rPr lang="en-US" altLang="zh-CN" sz="2400" dirty="0"/>
              <a:t>CoreOS</a:t>
            </a:r>
            <a:r>
              <a:rPr lang="zh-CN" altLang="en-US" sz="2400" dirty="0"/>
              <a:t>，交易金额</a:t>
            </a:r>
            <a:r>
              <a:rPr lang="en-US" altLang="zh-CN" sz="2400" dirty="0"/>
              <a:t>2.5</a:t>
            </a:r>
            <a:r>
              <a:rPr lang="zh-CN" altLang="en-US" sz="2400" dirty="0"/>
              <a:t>亿美金。</a:t>
            </a:r>
            <a:r>
              <a:rPr lang="en-US" altLang="zh-CN" sz="2400" dirty="0" err="1"/>
              <a:t>Redhat</a:t>
            </a:r>
            <a:r>
              <a:rPr lang="zh-CN" altLang="en-US" sz="2400" dirty="0"/>
              <a:t>表示：“该收购将进一步增强利用开源的灵活性，让企业用户在任何环境构建并部署任何应用的愿景。该交易将夯实红帽作为混合云与现代应用开发基石的地位。”</a:t>
            </a:r>
          </a:p>
        </p:txBody>
      </p:sp>
    </p:spTree>
    <p:extLst>
      <p:ext uri="{BB962C8B-B14F-4D97-AF65-F5344CB8AC3E}">
        <p14:creationId xmlns:p14="http://schemas.microsoft.com/office/powerpoint/2010/main" val="6293505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en-US" altLang="zh-CN" sz="2800" b="1" dirty="0"/>
              <a:t>Hadoop</a:t>
            </a:r>
            <a:r>
              <a:rPr lang="zh-CN" altLang="en-US" sz="2800" b="1" dirty="0"/>
              <a:t>这个名字不是一个缩写，而是一个虚构的名字。该项目的创建者，</a:t>
            </a:r>
            <a:r>
              <a:rPr lang="en-US" altLang="zh-CN" sz="2800" b="1" dirty="0"/>
              <a:t>Doug Cutting</a:t>
            </a:r>
            <a:r>
              <a:rPr lang="zh-CN" altLang="en-US" sz="2800" b="1" dirty="0"/>
              <a:t>解释</a:t>
            </a:r>
            <a:r>
              <a:rPr lang="en-US" altLang="zh-CN" sz="2800" b="1" dirty="0"/>
              <a:t>Hadoop</a:t>
            </a:r>
            <a:r>
              <a:rPr lang="zh-CN" altLang="en-US" sz="2800" b="1" dirty="0"/>
              <a:t>的得名 ：“这个名字是我孩子给一个棕黄色的大象玩具命名的。我的命名标准就是简短，容易发音和拼写，没有太多的意义，并且不会被用于别处。小孩子恰恰是这方面的高手。”</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a:t>
            </a:r>
            <a:r>
              <a:rPr lang="zh-CN" altLang="en-US" sz="4000" b="1" dirty="0"/>
              <a:t>名字起源</a:t>
            </a:r>
          </a:p>
        </p:txBody>
      </p:sp>
    </p:spTree>
    <p:extLst>
      <p:ext uri="{BB962C8B-B14F-4D97-AF65-F5344CB8AC3E}">
        <p14:creationId xmlns:p14="http://schemas.microsoft.com/office/powerpoint/2010/main" val="28981461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108543"/>
          </a:xfrm>
          <a:prstGeom prst="rect">
            <a:avLst/>
          </a:prstGeom>
        </p:spPr>
        <p:txBody>
          <a:bodyPr wrap="square">
            <a:spAutoFit/>
          </a:bodyPr>
          <a:lstStyle/>
          <a:p>
            <a:r>
              <a:rPr lang="en-US" altLang="zh-CN" sz="2800" b="1" dirty="0"/>
              <a:t>Hadoop</a:t>
            </a:r>
            <a:r>
              <a:rPr lang="zh-CN" altLang="en-US" sz="2800" b="1" dirty="0"/>
              <a:t>是一个能够对大量数据进行分布式处理的软件框架。 </a:t>
            </a:r>
            <a:r>
              <a:rPr lang="en-US" altLang="zh-CN" sz="2800" b="1" dirty="0"/>
              <a:t>Hadoop </a:t>
            </a:r>
            <a:r>
              <a:rPr lang="zh-CN" altLang="en-US" sz="2800" b="1" dirty="0"/>
              <a:t>以一种可靠、高效、可伸缩的方式进行数据处理。</a:t>
            </a:r>
          </a:p>
          <a:p>
            <a:r>
              <a:rPr lang="en-US" altLang="zh-CN" sz="2800" b="1" dirty="0"/>
              <a:t>Hadoop </a:t>
            </a:r>
            <a:r>
              <a:rPr lang="zh-CN" altLang="en-US" sz="2800" b="1" dirty="0"/>
              <a:t>是可靠的，因为它假设计算元素和存储会失败，因此它维护多个工作数据副本，确保能够针对失败的节点重新分布处理。</a:t>
            </a:r>
          </a:p>
          <a:p>
            <a:r>
              <a:rPr lang="en-US" altLang="zh-CN" sz="2800" b="1" dirty="0"/>
              <a:t>Hadoop </a:t>
            </a:r>
            <a:r>
              <a:rPr lang="zh-CN" altLang="en-US" sz="2800" b="1" dirty="0"/>
              <a:t>是高效的，因为它以并行的方式工作，通过并行处理加快处理速度。</a:t>
            </a:r>
          </a:p>
          <a:p>
            <a:r>
              <a:rPr lang="en-US" altLang="zh-CN" sz="2800" b="1" dirty="0"/>
              <a:t>Hadoop </a:t>
            </a:r>
            <a:r>
              <a:rPr lang="zh-CN" altLang="en-US" sz="2800" b="1" dirty="0"/>
              <a:t>还是可伸缩的，能够处理 </a:t>
            </a:r>
            <a:r>
              <a:rPr lang="en-US" altLang="zh-CN" sz="2800" b="1" dirty="0"/>
              <a:t>PB </a:t>
            </a:r>
            <a:r>
              <a:rPr lang="zh-CN" altLang="en-US" sz="2800" b="1" dirty="0"/>
              <a:t>级数据。</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a:t>
            </a:r>
            <a:r>
              <a:rPr lang="zh-CN" altLang="en-US" sz="4000" b="1" dirty="0"/>
              <a:t>优点</a:t>
            </a:r>
            <a:endParaRPr lang="en-US" altLang="zh-CN" sz="4000" b="1" dirty="0"/>
          </a:p>
        </p:txBody>
      </p:sp>
    </p:spTree>
    <p:extLst>
      <p:ext uri="{BB962C8B-B14F-4D97-AF65-F5344CB8AC3E}">
        <p14:creationId xmlns:p14="http://schemas.microsoft.com/office/powerpoint/2010/main" val="152966770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789903" y="1744456"/>
            <a:ext cx="10204450" cy="4832092"/>
          </a:xfrm>
          <a:prstGeom prst="rect">
            <a:avLst/>
          </a:prstGeom>
        </p:spPr>
        <p:txBody>
          <a:bodyPr wrap="square">
            <a:spAutoFit/>
          </a:bodyPr>
          <a:lstStyle/>
          <a:p>
            <a:r>
              <a:rPr lang="en-US" altLang="zh-CN" sz="2800" b="1" dirty="0"/>
              <a:t>1.</a:t>
            </a:r>
            <a:r>
              <a:rPr lang="zh-CN" altLang="en-US" sz="2800" b="1" dirty="0"/>
              <a:t>数据分布在多台机器</a:t>
            </a:r>
          </a:p>
          <a:p>
            <a:r>
              <a:rPr lang="zh-CN" altLang="en-US" sz="2800" b="1" dirty="0"/>
              <a:t>可靠性：每个数据块都复制到多个节点</a:t>
            </a:r>
          </a:p>
          <a:p>
            <a:r>
              <a:rPr lang="zh-CN" altLang="en-US" sz="2800" b="1" dirty="0"/>
              <a:t>性能：多个节点同时处理数据</a:t>
            </a:r>
          </a:p>
          <a:p>
            <a:r>
              <a:rPr lang="en-US" altLang="zh-CN" sz="2800" b="1" dirty="0"/>
              <a:t>2.</a:t>
            </a:r>
            <a:r>
              <a:rPr lang="zh-CN" altLang="en-US" sz="2800" b="1" dirty="0"/>
              <a:t>计算随数据走</a:t>
            </a:r>
          </a:p>
          <a:p>
            <a:r>
              <a:rPr lang="zh-CN" altLang="en-US" sz="2800" b="1" dirty="0"/>
              <a:t>网络</a:t>
            </a:r>
            <a:r>
              <a:rPr lang="en-US" altLang="zh-CN" sz="2800" b="1" dirty="0"/>
              <a:t>IO</a:t>
            </a:r>
            <a:r>
              <a:rPr lang="zh-CN" altLang="en-US" sz="2800" b="1" dirty="0"/>
              <a:t>速度 </a:t>
            </a:r>
            <a:r>
              <a:rPr lang="en-US" altLang="zh-CN" sz="2800" b="1" dirty="0"/>
              <a:t>&lt;&lt; </a:t>
            </a:r>
            <a:r>
              <a:rPr lang="zh-CN" altLang="en-US" sz="2800" b="1" dirty="0"/>
              <a:t>本地磁盘</a:t>
            </a:r>
            <a:r>
              <a:rPr lang="en-US" altLang="zh-CN" sz="2800" b="1" dirty="0"/>
              <a:t>IO</a:t>
            </a:r>
            <a:r>
              <a:rPr lang="zh-CN" altLang="en-US" sz="2800" b="1" dirty="0"/>
              <a:t>速度，大数据系统会尽量地将任务分配到离数据最近的机器上运行（程序运行时，将程序及其依赖包都复制到数据所在的机器运行）</a:t>
            </a:r>
          </a:p>
          <a:p>
            <a:r>
              <a:rPr lang="zh-CN" altLang="en-US" sz="2800" b="1" dirty="0"/>
              <a:t>代码向数据迁移，避免大规模数据时，造成大量数据迁移的情况，尽量让一段数据的计算发生在同一台机器上</a:t>
            </a:r>
          </a:p>
          <a:p>
            <a:r>
              <a:rPr lang="en-US" altLang="zh-CN" sz="2800" b="1" dirty="0"/>
              <a:t>3.</a:t>
            </a:r>
            <a:r>
              <a:rPr lang="zh-CN" altLang="en-US" sz="2800" b="1" dirty="0"/>
              <a:t>串行</a:t>
            </a:r>
            <a:r>
              <a:rPr lang="en-US" altLang="zh-CN" sz="2800" b="1" dirty="0"/>
              <a:t>IO</a:t>
            </a:r>
            <a:r>
              <a:rPr lang="zh-CN" altLang="en-US" sz="2800" b="1" dirty="0"/>
              <a:t>取代随机</a:t>
            </a:r>
            <a:r>
              <a:rPr lang="en-US" altLang="zh-CN" sz="2800" b="1" dirty="0"/>
              <a:t>IO</a:t>
            </a:r>
          </a:p>
          <a:p>
            <a:r>
              <a:rPr lang="zh-CN" altLang="en-US" sz="2800" b="1" dirty="0"/>
              <a:t>传输时间 </a:t>
            </a:r>
            <a:r>
              <a:rPr lang="en-US" altLang="zh-CN" sz="2800" b="1" dirty="0"/>
              <a:t>&lt;&lt; </a:t>
            </a:r>
            <a:r>
              <a:rPr lang="zh-CN" altLang="en-US" sz="2800" b="1" dirty="0"/>
              <a:t>寻道时间，一般数据写入后不再修改 </a:t>
            </a:r>
          </a:p>
        </p:txBody>
      </p:sp>
      <p:sp>
        <p:nvSpPr>
          <p:cNvPr id="12" name="矩形 11">
            <a:extLst>
              <a:ext uri="{FF2B5EF4-FFF2-40B4-BE49-F238E27FC236}">
                <a16:creationId xmlns:a16="http://schemas.microsoft.com/office/drawing/2014/main" id="{ACA0EAD6-2BAA-4371-8FAD-C153D3DBACA5}"/>
              </a:ext>
            </a:extLst>
          </p:cNvPr>
          <p:cNvSpPr/>
          <p:nvPr/>
        </p:nvSpPr>
        <p:spPr>
          <a:xfrm>
            <a:off x="1769781" y="836210"/>
            <a:ext cx="9492343" cy="707886"/>
          </a:xfrm>
          <a:prstGeom prst="rect">
            <a:avLst/>
          </a:prstGeom>
        </p:spPr>
        <p:txBody>
          <a:bodyPr wrap="square">
            <a:spAutoFit/>
          </a:bodyPr>
          <a:lstStyle/>
          <a:p>
            <a:r>
              <a:rPr lang="en-US" altLang="zh-CN" sz="4000" b="1" dirty="0"/>
              <a:t>Hadoop</a:t>
            </a:r>
            <a:r>
              <a:rPr lang="zh-CN" altLang="en-US" sz="4000" b="1" dirty="0"/>
              <a:t>关键技术</a:t>
            </a:r>
          </a:p>
        </p:txBody>
      </p:sp>
    </p:spTree>
    <p:extLst>
      <p:ext uri="{BB962C8B-B14F-4D97-AF65-F5344CB8AC3E}">
        <p14:creationId xmlns:p14="http://schemas.microsoft.com/office/powerpoint/2010/main" val="13037373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animEffect transition="in" filter="fade">
                                      <p:cBhvr>
                                        <p:cTn id="55" dur="500"/>
                                        <p:tgtEl>
                                          <p:spTgt spid="11">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xEl>
                                              <p:pRg st="6" end="6"/>
                                            </p:txEl>
                                          </p:spTgt>
                                        </p:tgtEl>
                                        <p:attrNameLst>
                                          <p:attrName>style.visibility</p:attrName>
                                        </p:attrNameLst>
                                      </p:cBhvr>
                                      <p:to>
                                        <p:strVal val="visible"/>
                                      </p:to>
                                    </p:set>
                                    <p:animEffect transition="in" filter="fade">
                                      <p:cBhvr>
                                        <p:cTn id="60" dur="500"/>
                                        <p:tgtEl>
                                          <p:spTgt spid="11">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xEl>
                                              <p:pRg st="7" end="7"/>
                                            </p:txEl>
                                          </p:spTgt>
                                        </p:tgtEl>
                                        <p:attrNameLst>
                                          <p:attrName>style.visibility</p:attrName>
                                        </p:attrNameLst>
                                      </p:cBhvr>
                                      <p:to>
                                        <p:strVal val="visible"/>
                                      </p:to>
                                    </p:set>
                                    <p:animEffect transition="in" filter="fade">
                                      <p:cBhvr>
                                        <p:cTn id="65" dur="500"/>
                                        <p:tgtEl>
                                          <p:spTgt spid="11">
                                            <p:txEl>
                                              <p:pRg st="7" end="7"/>
                                            </p:txEl>
                                          </p:spTgt>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2">
                                            <p:txEl>
                                              <p:pRg st="0" end="0"/>
                                            </p:txEl>
                                          </p:spTgt>
                                        </p:tgtEl>
                                        <p:attrNameLst>
                                          <p:attrName>style.visibility</p:attrName>
                                        </p:attrNameLst>
                                      </p:cBhvr>
                                      <p:to>
                                        <p:strVal val="visible"/>
                                      </p:to>
                                    </p:set>
                                    <p:animEffect transition="in" filter="fade">
                                      <p:cBhvr>
                                        <p:cTn id="6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108543"/>
          </a:xfrm>
          <a:prstGeom prst="rect">
            <a:avLst/>
          </a:prstGeom>
        </p:spPr>
        <p:txBody>
          <a:bodyPr wrap="square">
            <a:spAutoFit/>
          </a:bodyPr>
          <a:lstStyle/>
          <a:p>
            <a:r>
              <a:rPr lang="en-US" altLang="zh-CN" sz="2800" b="1" dirty="0"/>
              <a:t>Hadoop </a:t>
            </a:r>
            <a:r>
              <a:rPr lang="zh-CN" altLang="en-US" sz="2800" b="1" dirty="0"/>
              <a:t>由许多元素构成。其最底部是 </a:t>
            </a:r>
            <a:r>
              <a:rPr lang="en-US" altLang="zh-CN" sz="2800" b="1" dirty="0"/>
              <a:t>Hadoop Distributed File System</a:t>
            </a:r>
            <a:r>
              <a:rPr lang="zh-CN" altLang="en-US" sz="2800" b="1" dirty="0"/>
              <a:t>（</a:t>
            </a:r>
            <a:r>
              <a:rPr lang="en-US" altLang="zh-CN" sz="2800" b="1" dirty="0"/>
              <a:t>HDFS</a:t>
            </a:r>
            <a:r>
              <a:rPr lang="zh-CN" altLang="en-US" sz="2800" b="1" dirty="0"/>
              <a:t>），它存储 </a:t>
            </a:r>
            <a:r>
              <a:rPr lang="en-US" altLang="zh-CN" sz="2800" b="1" dirty="0"/>
              <a:t>Hadoop </a:t>
            </a:r>
            <a:r>
              <a:rPr lang="zh-CN" altLang="en-US" sz="2800" b="1" dirty="0"/>
              <a:t>集群中所有存储节点上的文件。</a:t>
            </a:r>
            <a:r>
              <a:rPr lang="en-US" altLang="zh-CN" sz="2800" b="1" dirty="0"/>
              <a:t>HDFS</a:t>
            </a:r>
            <a:r>
              <a:rPr lang="zh-CN" altLang="en-US" sz="2800" b="1" dirty="0"/>
              <a:t>（对于本文）的上一层是</a:t>
            </a:r>
            <a:r>
              <a:rPr lang="en-US" altLang="zh-CN" sz="2800" b="1" dirty="0"/>
              <a:t>MapReduce </a:t>
            </a:r>
            <a:r>
              <a:rPr lang="zh-CN" altLang="en-US" sz="2800" b="1" dirty="0"/>
              <a:t>引擎，该引擎由 </a:t>
            </a:r>
            <a:r>
              <a:rPr lang="en-US" altLang="zh-CN" sz="2800" b="1" dirty="0" err="1"/>
              <a:t>JobTrackers</a:t>
            </a:r>
            <a:r>
              <a:rPr lang="en-US" altLang="zh-CN" sz="2800" b="1" dirty="0"/>
              <a:t> </a:t>
            </a:r>
            <a:r>
              <a:rPr lang="zh-CN" altLang="en-US" sz="2800" b="1" dirty="0"/>
              <a:t>和 </a:t>
            </a:r>
            <a:r>
              <a:rPr lang="en-US" altLang="zh-CN" sz="2800" b="1" dirty="0" err="1"/>
              <a:t>TaskTrackers</a:t>
            </a:r>
            <a:r>
              <a:rPr lang="en-US" altLang="zh-CN" sz="2800" b="1" dirty="0"/>
              <a:t> </a:t>
            </a:r>
            <a:r>
              <a:rPr lang="zh-CN" altLang="en-US" sz="2800" b="1" dirty="0"/>
              <a:t>组成。通过对</a:t>
            </a:r>
            <a:r>
              <a:rPr lang="en-US" altLang="zh-CN" sz="2800" b="1" dirty="0"/>
              <a:t>Hadoop</a:t>
            </a:r>
            <a:r>
              <a:rPr lang="zh-CN" altLang="en-US" sz="2800" b="1" dirty="0"/>
              <a:t>分布式计算平台最核心的分布式文件系统</a:t>
            </a:r>
            <a:r>
              <a:rPr lang="en-US" altLang="zh-CN" sz="2800" b="1" dirty="0"/>
              <a:t>HDFS</a:t>
            </a:r>
            <a:r>
              <a:rPr lang="zh-CN" altLang="en-US" sz="2800" b="1" dirty="0"/>
              <a:t>、</a:t>
            </a:r>
            <a:r>
              <a:rPr lang="en-US" altLang="zh-CN" sz="2800" b="1" dirty="0"/>
              <a:t>MapReduce</a:t>
            </a:r>
            <a:r>
              <a:rPr lang="zh-CN" altLang="en-US" sz="2800" b="1" dirty="0"/>
              <a:t>处理过程，以及数据仓库工具</a:t>
            </a:r>
            <a:r>
              <a:rPr lang="en-US" altLang="zh-CN" sz="2800" b="1" dirty="0"/>
              <a:t>Hive</a:t>
            </a:r>
            <a:r>
              <a:rPr lang="zh-CN" altLang="en-US" sz="2800" b="1" dirty="0"/>
              <a:t>和分布式数据库</a:t>
            </a:r>
            <a:r>
              <a:rPr lang="en-US" altLang="zh-CN" sz="2800" b="1" dirty="0" err="1"/>
              <a:t>Hbase</a:t>
            </a:r>
            <a:r>
              <a:rPr lang="zh-CN" altLang="en-US" sz="2800" b="1" dirty="0"/>
              <a:t>的介绍，基本涵盖了</a:t>
            </a:r>
            <a:r>
              <a:rPr lang="en-US" altLang="zh-CN" sz="2800" b="1" dirty="0"/>
              <a:t>Hadoop</a:t>
            </a:r>
            <a:r>
              <a:rPr lang="zh-CN" altLang="en-US" sz="2800" b="1" dirty="0"/>
              <a:t>分布式平台的所有技术核心</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a:t>
            </a:r>
            <a:r>
              <a:rPr lang="zh-CN" altLang="en-US" sz="4000" b="1" dirty="0"/>
              <a:t>构成</a:t>
            </a:r>
            <a:endParaRPr lang="en-US" altLang="zh-CN" sz="4000" b="1" dirty="0"/>
          </a:p>
        </p:txBody>
      </p:sp>
    </p:spTree>
    <p:extLst>
      <p:ext uri="{BB962C8B-B14F-4D97-AF65-F5344CB8AC3E}">
        <p14:creationId xmlns:p14="http://schemas.microsoft.com/office/powerpoint/2010/main" val="163279606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108543"/>
          </a:xfrm>
          <a:prstGeom prst="rect">
            <a:avLst/>
          </a:prstGeom>
        </p:spPr>
        <p:txBody>
          <a:bodyPr wrap="square">
            <a:spAutoFit/>
          </a:bodyPr>
          <a:lstStyle/>
          <a:p>
            <a:r>
              <a:rPr lang="en-US" altLang="zh-CN" sz="2800" b="1" dirty="0"/>
              <a:t>Hadoop </a:t>
            </a:r>
            <a:r>
              <a:rPr lang="zh-CN" altLang="en-US" sz="2800" b="1" dirty="0"/>
              <a:t>的最常见用法之一是 </a:t>
            </a:r>
            <a:r>
              <a:rPr lang="en-US" altLang="zh-CN" sz="2800" b="1" dirty="0"/>
              <a:t>Web </a:t>
            </a:r>
            <a:r>
              <a:rPr lang="zh-CN" altLang="en-US" sz="2800" b="1" dirty="0"/>
              <a:t>搜索。虽然它不是唯一的软件框架应用程序，但作为一个并行数据处理引擎，它的表现非常突出。</a:t>
            </a:r>
            <a:r>
              <a:rPr lang="en-US" altLang="zh-CN" sz="2800" b="1" dirty="0"/>
              <a:t>Hadoop </a:t>
            </a:r>
            <a:r>
              <a:rPr lang="zh-CN" altLang="en-US" sz="2800" b="1" dirty="0"/>
              <a:t>最有趣的方面之一是 </a:t>
            </a:r>
            <a:r>
              <a:rPr lang="en-US" altLang="zh-CN" sz="2800" b="1" dirty="0"/>
              <a:t>Map and Reduce </a:t>
            </a:r>
            <a:r>
              <a:rPr lang="zh-CN" altLang="en-US" sz="2800" b="1" dirty="0"/>
              <a:t>流程，它受到</a:t>
            </a:r>
            <a:r>
              <a:rPr lang="en-US" altLang="zh-CN" sz="2800" b="1" dirty="0"/>
              <a:t>Google</a:t>
            </a:r>
            <a:r>
              <a:rPr lang="zh-CN" altLang="en-US" sz="2800" b="1" dirty="0"/>
              <a:t>开发的启发。这个流程称为创建索引，它将 </a:t>
            </a:r>
            <a:r>
              <a:rPr lang="en-US" altLang="zh-CN" sz="2800" b="1" dirty="0"/>
              <a:t>Web</a:t>
            </a:r>
            <a:r>
              <a:rPr lang="zh-CN" altLang="en-US" sz="2800" b="1" dirty="0"/>
              <a:t>爬行器检索到的文本 </a:t>
            </a:r>
            <a:r>
              <a:rPr lang="en-US" altLang="zh-CN" sz="2800" b="1" dirty="0"/>
              <a:t>Web </a:t>
            </a:r>
            <a:r>
              <a:rPr lang="zh-CN" altLang="en-US" sz="2800" b="1" dirty="0"/>
              <a:t>页面作为输入，并且将这些页面上的单词的频率报告作为结果。然后可以在整个 </a:t>
            </a:r>
            <a:r>
              <a:rPr lang="en-US" altLang="zh-CN" sz="2800" b="1" dirty="0"/>
              <a:t>Web </a:t>
            </a:r>
            <a:r>
              <a:rPr lang="zh-CN" altLang="en-US" sz="2800" b="1" dirty="0"/>
              <a:t>搜索过程中使用这个结果从已定义的搜索参数中识别内容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 --</a:t>
            </a:r>
            <a:r>
              <a:rPr lang="zh-CN" altLang="en-US" sz="4000" b="1" dirty="0"/>
              <a:t>用法</a:t>
            </a:r>
            <a:endParaRPr lang="en-US" altLang="zh-CN" sz="4000" b="1" dirty="0"/>
          </a:p>
        </p:txBody>
      </p:sp>
    </p:spTree>
    <p:extLst>
      <p:ext uri="{BB962C8B-B14F-4D97-AF65-F5344CB8AC3E}">
        <p14:creationId xmlns:p14="http://schemas.microsoft.com/office/powerpoint/2010/main" val="5068666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746361" y="2495571"/>
            <a:ext cx="10204450" cy="2677656"/>
          </a:xfrm>
          <a:prstGeom prst="rect">
            <a:avLst/>
          </a:prstGeom>
        </p:spPr>
        <p:txBody>
          <a:bodyPr wrap="square">
            <a:spAutoFit/>
          </a:bodyPr>
          <a:lstStyle/>
          <a:p>
            <a:r>
              <a:rPr lang="en-US" altLang="zh-CN" sz="2800" b="1" dirty="0"/>
              <a:t>Hadoop</a:t>
            </a:r>
            <a:r>
              <a:rPr lang="zh-CN" altLang="en-US" sz="2800" b="1" dirty="0"/>
              <a:t>是</a:t>
            </a:r>
            <a:r>
              <a:rPr lang="en-US" altLang="zh-CN" sz="2800" b="1" dirty="0"/>
              <a:t>Apache</a:t>
            </a:r>
            <a:r>
              <a:rPr lang="zh-CN" altLang="en-US" sz="2800" b="1" dirty="0"/>
              <a:t>软件基金会发起的一个项目，在大数据分析以及非结构化数据蔓延的背景下，</a:t>
            </a:r>
            <a:r>
              <a:rPr lang="en-US" altLang="zh-CN" sz="2800" b="1" dirty="0"/>
              <a:t>Hadoop</a:t>
            </a:r>
            <a:r>
              <a:rPr lang="zh-CN" altLang="en-US" sz="2800" b="1" dirty="0"/>
              <a:t>受到了前所未有的关注。 </a:t>
            </a:r>
            <a:endParaRPr lang="en-US" altLang="zh-CN" sz="2800" b="1" dirty="0"/>
          </a:p>
          <a:p>
            <a:r>
              <a:rPr lang="en-US" altLang="zh-CN" sz="2800" b="1" dirty="0"/>
              <a:t>Hadoop</a:t>
            </a:r>
            <a:r>
              <a:rPr lang="zh-CN" altLang="en-US" sz="2800" b="1" dirty="0"/>
              <a:t>是一种分布式数据和计算的框架。它很擅长存储大量的半结构化的数据集。数据可以随机存放，所以一个磁盘的失败并不会带来数据丢失。</a:t>
            </a:r>
            <a:r>
              <a:rPr lang="en-US" altLang="zh-CN" sz="2800" b="1" dirty="0"/>
              <a:t>Hadoop</a:t>
            </a:r>
            <a:r>
              <a:rPr lang="zh-CN" altLang="en-US" sz="2800" b="1" dirty="0"/>
              <a:t>也非常擅长分布式计算</a:t>
            </a:r>
            <a:r>
              <a:rPr lang="en-US" altLang="zh-CN" sz="2800" b="1" dirty="0"/>
              <a:t>——</a:t>
            </a:r>
            <a:r>
              <a:rPr lang="zh-CN" altLang="en-US" sz="2800" b="1" dirty="0"/>
              <a:t>快速地跨多台机器处理大型数据集合。</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 Apache</a:t>
            </a:r>
            <a:r>
              <a:rPr lang="zh-CN" altLang="en-US" sz="4000" b="1" dirty="0"/>
              <a:t>软件基金会</a:t>
            </a:r>
            <a:endParaRPr lang="en-US" altLang="zh-CN" sz="4000" b="1" dirty="0"/>
          </a:p>
        </p:txBody>
      </p:sp>
    </p:spTree>
    <p:extLst>
      <p:ext uri="{BB962C8B-B14F-4D97-AF65-F5344CB8AC3E}">
        <p14:creationId xmlns:p14="http://schemas.microsoft.com/office/powerpoint/2010/main" val="117090679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746361" y="2495571"/>
            <a:ext cx="10204450" cy="3539430"/>
          </a:xfrm>
          <a:prstGeom prst="rect">
            <a:avLst/>
          </a:prstGeom>
        </p:spPr>
        <p:txBody>
          <a:bodyPr wrap="square">
            <a:spAutoFit/>
          </a:bodyPr>
          <a:lstStyle/>
          <a:p>
            <a:r>
              <a:rPr lang="en-US" altLang="zh-CN" sz="2800" b="1" dirty="0"/>
              <a:t>MapReduce</a:t>
            </a:r>
            <a:r>
              <a:rPr lang="zh-CN" altLang="en-US" sz="2800" b="1" dirty="0"/>
              <a:t>是处理大量半结构化数据集合的编程模型。编程模型是一种处理并结构化特定问题的方式。例如，在一个关系数据库中，使用一种集合语言执行查询，如</a:t>
            </a:r>
            <a:r>
              <a:rPr lang="en-US" altLang="zh-CN" sz="2800" b="1" dirty="0"/>
              <a:t>SQL</a:t>
            </a:r>
            <a:r>
              <a:rPr lang="zh-CN" altLang="en-US" sz="2800" b="1" dirty="0"/>
              <a:t>。告诉语言想要的结果，并将它提交给系统来计算出如何产生计算。还可以用更传统的语言</a:t>
            </a:r>
            <a:r>
              <a:rPr lang="en-US" altLang="zh-CN" sz="2800" b="1" dirty="0"/>
              <a:t>(C++</a:t>
            </a:r>
            <a:r>
              <a:rPr lang="zh-CN" altLang="en-US" sz="2800" b="1" dirty="0"/>
              <a:t>，</a:t>
            </a:r>
            <a:r>
              <a:rPr lang="en-US" altLang="zh-CN" sz="2800" b="1" dirty="0"/>
              <a:t>Java)</a:t>
            </a:r>
            <a:r>
              <a:rPr lang="zh-CN" altLang="en-US" sz="2800" b="1" dirty="0"/>
              <a:t>，一步步地来解决问题。这是两种不同的编程模型，</a:t>
            </a:r>
            <a:r>
              <a:rPr lang="en-US" altLang="zh-CN" sz="2800" b="1" dirty="0"/>
              <a:t>MapReduce</a:t>
            </a:r>
            <a:r>
              <a:rPr lang="zh-CN" altLang="en-US" sz="2800" b="1" dirty="0"/>
              <a:t>就是另外一种。</a:t>
            </a:r>
          </a:p>
          <a:p>
            <a:r>
              <a:rPr lang="en-US" altLang="zh-CN" sz="2800" b="1" dirty="0"/>
              <a:t>MapReduce</a:t>
            </a:r>
            <a:r>
              <a:rPr lang="zh-CN" altLang="en-US" sz="2800" b="1" dirty="0"/>
              <a:t>和</a:t>
            </a:r>
            <a:r>
              <a:rPr lang="en-US" altLang="zh-CN" sz="2800" b="1" dirty="0"/>
              <a:t>Hadoop</a:t>
            </a:r>
            <a:r>
              <a:rPr lang="zh-CN" altLang="en-US" sz="2800" b="1" dirty="0"/>
              <a:t>是相互独立的，实际上又能相互配合工作得很好。</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 Apache</a:t>
            </a:r>
            <a:r>
              <a:rPr lang="zh-CN" altLang="en-US" sz="4000" b="1" dirty="0"/>
              <a:t>软件基金会</a:t>
            </a:r>
            <a:endParaRPr lang="en-US" altLang="zh-CN" sz="4000" b="1" dirty="0"/>
          </a:p>
        </p:txBody>
      </p:sp>
    </p:spTree>
    <p:extLst>
      <p:ext uri="{BB962C8B-B14F-4D97-AF65-F5344CB8AC3E}">
        <p14:creationId xmlns:p14="http://schemas.microsoft.com/office/powerpoint/2010/main" val="27973684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970318"/>
          </a:xfrm>
          <a:prstGeom prst="rect">
            <a:avLst/>
          </a:prstGeom>
        </p:spPr>
        <p:txBody>
          <a:bodyPr wrap="square">
            <a:spAutoFit/>
          </a:bodyPr>
          <a:lstStyle/>
          <a:p>
            <a:r>
              <a:rPr lang="en-US" altLang="zh-CN" sz="2800" b="1" dirty="0" err="1"/>
              <a:t>Hbase</a:t>
            </a:r>
            <a:endParaRPr lang="en-US" altLang="zh-CN" sz="2800" b="1" dirty="0"/>
          </a:p>
          <a:p>
            <a:pPr lvl="1"/>
            <a:r>
              <a:rPr lang="en-US" altLang="zh-CN" sz="2800" b="1" dirty="0" err="1"/>
              <a:t>Nosql</a:t>
            </a:r>
            <a:r>
              <a:rPr lang="zh-CN" altLang="en-US" sz="2800" b="1" dirty="0"/>
              <a:t>数据库，</a:t>
            </a:r>
            <a:r>
              <a:rPr lang="en-US" altLang="zh-CN" sz="2800" b="1" dirty="0"/>
              <a:t>Key-Value</a:t>
            </a:r>
            <a:r>
              <a:rPr lang="zh-CN" altLang="en-US" sz="2800" b="1" dirty="0"/>
              <a:t>存储</a:t>
            </a:r>
          </a:p>
          <a:p>
            <a:pPr lvl="1"/>
            <a:r>
              <a:rPr lang="zh-CN" altLang="en-US" sz="2800" b="1" dirty="0"/>
              <a:t>最大化利用内存</a:t>
            </a:r>
          </a:p>
          <a:p>
            <a:r>
              <a:rPr lang="en-US" altLang="zh-CN" sz="2800" b="1" dirty="0"/>
              <a:t>HDFS</a:t>
            </a:r>
          </a:p>
          <a:p>
            <a:pPr lvl="1"/>
            <a:r>
              <a:rPr lang="en-US" altLang="zh-CN" sz="2800" b="1" dirty="0" err="1"/>
              <a:t>hadoop</a:t>
            </a:r>
            <a:r>
              <a:rPr lang="en-US" altLang="zh-CN" sz="2800" b="1" dirty="0"/>
              <a:t> distribute file system(</a:t>
            </a:r>
            <a:r>
              <a:rPr lang="zh-CN" altLang="en-US" sz="2800" b="1" dirty="0"/>
              <a:t>分布式文件系统</a:t>
            </a:r>
            <a:r>
              <a:rPr lang="en-US" altLang="zh-CN" sz="2800" b="1" dirty="0"/>
              <a:t>)</a:t>
            </a:r>
          </a:p>
          <a:p>
            <a:pPr lvl="1"/>
            <a:r>
              <a:rPr lang="zh-CN" altLang="en-US" sz="2800" b="1" dirty="0"/>
              <a:t>最大化利用磁盘</a:t>
            </a:r>
          </a:p>
          <a:p>
            <a:r>
              <a:rPr lang="en-US" altLang="zh-CN" sz="2800" b="1" dirty="0"/>
              <a:t>MapReduce</a:t>
            </a:r>
          </a:p>
          <a:p>
            <a:pPr lvl="1"/>
            <a:r>
              <a:rPr lang="zh-CN" altLang="en-US" sz="2800" b="1" dirty="0"/>
              <a:t>编程模型，主要用来做数据分析</a:t>
            </a:r>
          </a:p>
          <a:p>
            <a:pPr lvl="1"/>
            <a:r>
              <a:rPr lang="zh-CN" altLang="en-US" sz="2800" b="1" dirty="0"/>
              <a:t>最大化利用</a:t>
            </a:r>
            <a:r>
              <a:rPr lang="en-US" altLang="zh-CN" sz="2800" b="1" dirty="0"/>
              <a:t>CPU</a:t>
            </a:r>
            <a:endParaRPr lang="zh-CN" altLang="en-US" sz="2800" b="1" dirty="0"/>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 </a:t>
            </a:r>
            <a:r>
              <a:rPr lang="zh-CN" altLang="en-US" sz="4000" b="1" dirty="0"/>
              <a:t>相关技术</a:t>
            </a:r>
            <a:endParaRPr lang="en-US" altLang="zh-CN" sz="4000" b="1" dirty="0"/>
          </a:p>
        </p:txBody>
      </p:sp>
    </p:spTree>
    <p:extLst>
      <p:ext uri="{BB962C8B-B14F-4D97-AF65-F5344CB8AC3E}">
        <p14:creationId xmlns:p14="http://schemas.microsoft.com/office/powerpoint/2010/main" val="9896925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animEffect transition="in" filter="fade">
                                      <p:cBhvr>
                                        <p:cTn id="36" dur="500"/>
                                        <p:tgtEl>
                                          <p:spTgt spid="1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fade">
                                      <p:cBhvr>
                                        <p:cTn id="41" dur="500"/>
                                        <p:tgtEl>
                                          <p:spTgt spid="11">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xEl>
                                              <p:pRg st="4" end="4"/>
                                            </p:txEl>
                                          </p:spTgt>
                                        </p:tgtEl>
                                        <p:attrNameLst>
                                          <p:attrName>style.visibility</p:attrName>
                                        </p:attrNameLst>
                                      </p:cBhvr>
                                      <p:to>
                                        <p:strVal val="visible"/>
                                      </p:to>
                                    </p:set>
                                    <p:animEffect transition="in" filter="fade">
                                      <p:cBhvr>
                                        <p:cTn id="44" dur="500"/>
                                        <p:tgtEl>
                                          <p:spTgt spid="11">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animEffect transition="in" filter="fade">
                                      <p:cBhvr>
                                        <p:cTn id="47" dur="500"/>
                                        <p:tgtEl>
                                          <p:spTgt spid="11">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6" end="6"/>
                                            </p:txEl>
                                          </p:spTgt>
                                        </p:tgtEl>
                                        <p:attrNameLst>
                                          <p:attrName>style.visibility</p:attrName>
                                        </p:attrNameLst>
                                      </p:cBhvr>
                                      <p:to>
                                        <p:strVal val="visible"/>
                                      </p:to>
                                    </p:set>
                                    <p:animEffect transition="in" filter="fade">
                                      <p:cBhvr>
                                        <p:cTn id="52" dur="500"/>
                                        <p:tgtEl>
                                          <p:spTgt spid="11">
                                            <p:txEl>
                                              <p:pRg st="6" end="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xEl>
                                              <p:pRg st="7" end="7"/>
                                            </p:txEl>
                                          </p:spTgt>
                                        </p:tgtEl>
                                        <p:attrNameLst>
                                          <p:attrName>style.visibility</p:attrName>
                                        </p:attrNameLst>
                                      </p:cBhvr>
                                      <p:to>
                                        <p:strVal val="visible"/>
                                      </p:to>
                                    </p:set>
                                    <p:animEffect transition="in" filter="fade">
                                      <p:cBhvr>
                                        <p:cTn id="55" dur="500"/>
                                        <p:tgtEl>
                                          <p:spTgt spid="11">
                                            <p:txEl>
                                              <p:pRg st="7" end="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xEl>
                                              <p:pRg st="8" end="8"/>
                                            </p:txEl>
                                          </p:spTgt>
                                        </p:tgtEl>
                                        <p:attrNameLst>
                                          <p:attrName>style.visibility</p:attrName>
                                        </p:attrNameLst>
                                      </p:cBhvr>
                                      <p:to>
                                        <p:strVal val="visible"/>
                                      </p:to>
                                    </p:set>
                                    <p:animEffect transition="in" filter="fade">
                                      <p:cBhvr>
                                        <p:cTn id="58" dur="500"/>
                                        <p:tgtEl>
                                          <p:spTgt spid="11">
                                            <p:txEl>
                                              <p:pRg st="8" end="8"/>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fade">
                                      <p:cBhvr>
                                        <p:cTn id="6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2" name="矩形 11">
            <a:extLst>
              <a:ext uri="{FF2B5EF4-FFF2-40B4-BE49-F238E27FC236}">
                <a16:creationId xmlns:a16="http://schemas.microsoft.com/office/drawing/2014/main" id="{ACA0EAD6-2BAA-4371-8FAD-C153D3DBACA5}"/>
              </a:ext>
            </a:extLst>
          </p:cNvPr>
          <p:cNvSpPr/>
          <p:nvPr/>
        </p:nvSpPr>
        <p:spPr>
          <a:xfrm>
            <a:off x="662202" y="965872"/>
            <a:ext cx="9492343" cy="707886"/>
          </a:xfrm>
          <a:prstGeom prst="rect">
            <a:avLst/>
          </a:prstGeom>
        </p:spPr>
        <p:txBody>
          <a:bodyPr wrap="square">
            <a:spAutoFit/>
          </a:bodyPr>
          <a:lstStyle/>
          <a:p>
            <a:r>
              <a:rPr lang="en-US" altLang="zh-CN" sz="4000" b="1" dirty="0"/>
              <a:t>Hadoop</a:t>
            </a:r>
            <a:r>
              <a:rPr lang="zh-CN" altLang="en-US" sz="4000" b="1" dirty="0"/>
              <a:t>关键技术</a:t>
            </a:r>
            <a:r>
              <a:rPr lang="en-US" altLang="zh-CN" sz="4000" b="1" dirty="0"/>
              <a:t>-- HDFS</a:t>
            </a:r>
            <a:endParaRPr lang="zh-CN" altLang="en-US" sz="4000" b="1" dirty="0"/>
          </a:p>
        </p:txBody>
      </p:sp>
      <p:pic>
        <p:nvPicPr>
          <p:cNvPr id="10" name="内容占位符 4" descr="图片包含 屏幕截图&#10;&#10;自动生成的说明">
            <a:extLst>
              <a:ext uri="{FF2B5EF4-FFF2-40B4-BE49-F238E27FC236}">
                <a16:creationId xmlns:a16="http://schemas.microsoft.com/office/drawing/2014/main" id="{5B5DBC95-B036-43DB-AC2F-A9F343E5EC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0324" y="1935975"/>
            <a:ext cx="5695238" cy="3923809"/>
          </a:xfrm>
        </p:spPr>
      </p:pic>
      <p:sp>
        <p:nvSpPr>
          <p:cNvPr id="3" name="矩形 2">
            <a:extLst>
              <a:ext uri="{FF2B5EF4-FFF2-40B4-BE49-F238E27FC236}">
                <a16:creationId xmlns:a16="http://schemas.microsoft.com/office/drawing/2014/main" id="{D47CA133-6190-43AD-84AC-72A3E46CED7B}"/>
              </a:ext>
            </a:extLst>
          </p:cNvPr>
          <p:cNvSpPr/>
          <p:nvPr/>
        </p:nvSpPr>
        <p:spPr>
          <a:xfrm>
            <a:off x="274219" y="2051472"/>
            <a:ext cx="5315596" cy="3970318"/>
          </a:xfrm>
          <a:prstGeom prst="rect">
            <a:avLst/>
          </a:prstGeom>
        </p:spPr>
        <p:txBody>
          <a:bodyPr wrap="square">
            <a:spAutoFit/>
          </a:bodyPr>
          <a:lstStyle/>
          <a:p>
            <a:r>
              <a:rPr lang="en-US" altLang="zh-CN" sz="2800" b="1" dirty="0"/>
              <a:t>HDFS</a:t>
            </a:r>
            <a:r>
              <a:rPr lang="zh-CN" altLang="en-US" sz="2800" b="1" dirty="0"/>
              <a:t>采用</a:t>
            </a:r>
            <a:r>
              <a:rPr lang="en-US" altLang="zh-CN" sz="2800" b="1" dirty="0"/>
              <a:t>master/slave</a:t>
            </a:r>
            <a:r>
              <a:rPr lang="zh-CN" altLang="en-US" sz="2800" b="1" dirty="0"/>
              <a:t>架构</a:t>
            </a:r>
            <a:endParaRPr lang="en-US" altLang="zh-CN" sz="2800" b="1" dirty="0"/>
          </a:p>
          <a:p>
            <a:endParaRPr lang="en-US" altLang="zh-CN" sz="2800" b="1" dirty="0"/>
          </a:p>
          <a:p>
            <a:r>
              <a:rPr lang="en-US" altLang="zh-CN" sz="2800" b="1" dirty="0" err="1"/>
              <a:t>NameNode</a:t>
            </a:r>
            <a:r>
              <a:rPr lang="en-US" altLang="zh-CN" sz="2800" b="1" dirty="0"/>
              <a:t> </a:t>
            </a:r>
            <a:r>
              <a:rPr lang="zh-CN" altLang="en-US" sz="2800" b="1" dirty="0"/>
              <a:t>元数据节点</a:t>
            </a:r>
          </a:p>
          <a:p>
            <a:r>
              <a:rPr lang="en-US" altLang="zh-CN" sz="2800" b="1" dirty="0" err="1"/>
              <a:t>NameNode</a:t>
            </a:r>
            <a:r>
              <a:rPr lang="zh-CN" altLang="en-US" sz="2800" b="1" dirty="0"/>
              <a:t>的作用是管理文件目录结构</a:t>
            </a:r>
          </a:p>
          <a:p>
            <a:r>
              <a:rPr lang="en-US" altLang="zh-CN" sz="2800" b="1" dirty="0" err="1"/>
              <a:t>DataNode</a:t>
            </a:r>
            <a:endParaRPr lang="en-US" altLang="zh-CN" sz="2800" b="1" dirty="0"/>
          </a:p>
          <a:p>
            <a:r>
              <a:rPr lang="en-US" altLang="zh-CN" sz="2800" b="1" dirty="0" err="1"/>
              <a:t>DataNode</a:t>
            </a:r>
            <a:r>
              <a:rPr lang="zh-CN" altLang="en-US" sz="2800" b="1" dirty="0"/>
              <a:t>的作用是</a:t>
            </a:r>
            <a:r>
              <a:rPr lang="en-US" altLang="zh-CN" sz="2800" b="1" dirty="0"/>
              <a:t>HDFS</a:t>
            </a:r>
            <a:r>
              <a:rPr lang="zh-CN" altLang="en-US" sz="2800" b="1" dirty="0"/>
              <a:t>中真正存储数据的。</a:t>
            </a:r>
          </a:p>
          <a:p>
            <a:r>
              <a:rPr lang="zh-CN" altLang="en-US" sz="2800" b="1" dirty="0"/>
              <a:t> </a:t>
            </a:r>
          </a:p>
        </p:txBody>
      </p:sp>
    </p:spTree>
    <p:extLst>
      <p:ext uri="{BB962C8B-B14F-4D97-AF65-F5344CB8AC3E}">
        <p14:creationId xmlns:p14="http://schemas.microsoft.com/office/powerpoint/2010/main" val="324260447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2"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2" name="矩形 11">
            <a:extLst>
              <a:ext uri="{FF2B5EF4-FFF2-40B4-BE49-F238E27FC236}">
                <a16:creationId xmlns:a16="http://schemas.microsoft.com/office/drawing/2014/main" id="{ACA0EAD6-2BAA-4371-8FAD-C153D3DBACA5}"/>
              </a:ext>
            </a:extLst>
          </p:cNvPr>
          <p:cNvSpPr/>
          <p:nvPr/>
        </p:nvSpPr>
        <p:spPr>
          <a:xfrm>
            <a:off x="662202" y="965872"/>
            <a:ext cx="9492343" cy="707886"/>
          </a:xfrm>
          <a:prstGeom prst="rect">
            <a:avLst/>
          </a:prstGeom>
        </p:spPr>
        <p:txBody>
          <a:bodyPr wrap="square">
            <a:spAutoFit/>
          </a:bodyPr>
          <a:lstStyle/>
          <a:p>
            <a:r>
              <a:rPr lang="en-US" altLang="zh-CN" sz="4000" b="1" dirty="0"/>
              <a:t>Hadoop</a:t>
            </a:r>
            <a:r>
              <a:rPr lang="zh-CN" altLang="en-US" sz="4000" b="1" dirty="0"/>
              <a:t>关键技术</a:t>
            </a:r>
            <a:r>
              <a:rPr lang="en-US" altLang="zh-CN" sz="4000" b="1" dirty="0"/>
              <a:t>-- HBase</a:t>
            </a:r>
            <a:endParaRPr lang="zh-CN" altLang="en-US" sz="4000" b="1" dirty="0"/>
          </a:p>
        </p:txBody>
      </p:sp>
      <p:sp>
        <p:nvSpPr>
          <p:cNvPr id="3" name="矩形 2">
            <a:extLst>
              <a:ext uri="{FF2B5EF4-FFF2-40B4-BE49-F238E27FC236}">
                <a16:creationId xmlns:a16="http://schemas.microsoft.com/office/drawing/2014/main" id="{D47CA133-6190-43AD-84AC-72A3E46CED7B}"/>
              </a:ext>
            </a:extLst>
          </p:cNvPr>
          <p:cNvSpPr/>
          <p:nvPr/>
        </p:nvSpPr>
        <p:spPr>
          <a:xfrm>
            <a:off x="274219" y="2051472"/>
            <a:ext cx="5315596" cy="2246769"/>
          </a:xfrm>
          <a:prstGeom prst="rect">
            <a:avLst/>
          </a:prstGeom>
        </p:spPr>
        <p:txBody>
          <a:bodyPr wrap="square">
            <a:spAutoFit/>
          </a:bodyPr>
          <a:lstStyle/>
          <a:p>
            <a:r>
              <a:rPr lang="en-US" altLang="zh-CN" sz="2800" b="1" dirty="0"/>
              <a:t>HBase – Hadoop Database</a:t>
            </a:r>
            <a:r>
              <a:rPr lang="zh-CN" altLang="en-US" sz="2800" b="1" dirty="0"/>
              <a:t>，是一个高可靠性、高性能、面向列、可伸缩的分布式存储系统，利用</a:t>
            </a:r>
            <a:r>
              <a:rPr lang="en-US" altLang="zh-CN" sz="2800" b="1" dirty="0"/>
              <a:t>HBase</a:t>
            </a:r>
            <a:r>
              <a:rPr lang="zh-CN" altLang="en-US" sz="2800" b="1" dirty="0"/>
              <a:t>技术可在廉价</a:t>
            </a:r>
            <a:r>
              <a:rPr lang="en-US" altLang="zh-CN" sz="2800" b="1" dirty="0"/>
              <a:t>PC Server</a:t>
            </a:r>
            <a:r>
              <a:rPr lang="zh-CN" altLang="en-US" sz="2800" b="1" dirty="0"/>
              <a:t>上搭建起大规模结构化存储集群。</a:t>
            </a:r>
          </a:p>
        </p:txBody>
      </p:sp>
      <p:pic>
        <p:nvPicPr>
          <p:cNvPr id="5" name="图片 4">
            <a:extLst>
              <a:ext uri="{FF2B5EF4-FFF2-40B4-BE49-F238E27FC236}">
                <a16:creationId xmlns:a16="http://schemas.microsoft.com/office/drawing/2014/main" id="{2762F174-FF19-430F-917E-FD3515572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584" y="2115229"/>
            <a:ext cx="5743575" cy="3705225"/>
          </a:xfrm>
          <a:prstGeom prst="rect">
            <a:avLst/>
          </a:prstGeom>
        </p:spPr>
      </p:pic>
    </p:spTree>
    <p:extLst>
      <p:ext uri="{BB962C8B-B14F-4D97-AF65-F5344CB8AC3E}">
        <p14:creationId xmlns:p14="http://schemas.microsoft.com/office/powerpoint/2010/main" val="25343935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311701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2" name="矩形 11">
            <a:extLst>
              <a:ext uri="{FF2B5EF4-FFF2-40B4-BE49-F238E27FC236}">
                <a16:creationId xmlns:a16="http://schemas.microsoft.com/office/drawing/2014/main" id="{ACA0EAD6-2BAA-4371-8FAD-C153D3DBACA5}"/>
              </a:ext>
            </a:extLst>
          </p:cNvPr>
          <p:cNvSpPr/>
          <p:nvPr/>
        </p:nvSpPr>
        <p:spPr>
          <a:xfrm>
            <a:off x="662202" y="965872"/>
            <a:ext cx="9492343" cy="707886"/>
          </a:xfrm>
          <a:prstGeom prst="rect">
            <a:avLst/>
          </a:prstGeom>
        </p:spPr>
        <p:txBody>
          <a:bodyPr wrap="square">
            <a:spAutoFit/>
          </a:bodyPr>
          <a:lstStyle/>
          <a:p>
            <a:r>
              <a:rPr lang="en-US" altLang="zh-CN" sz="4000" b="1" dirty="0"/>
              <a:t>Hadoop</a:t>
            </a:r>
            <a:r>
              <a:rPr lang="zh-CN" altLang="en-US" sz="4000" b="1" dirty="0"/>
              <a:t>关键技术</a:t>
            </a:r>
            <a:r>
              <a:rPr lang="en-US" altLang="zh-CN" sz="4000" b="1" dirty="0"/>
              <a:t>-- MapReduce</a:t>
            </a:r>
            <a:endParaRPr lang="zh-CN" altLang="en-US" sz="4000" b="1" dirty="0"/>
          </a:p>
        </p:txBody>
      </p:sp>
      <p:sp>
        <p:nvSpPr>
          <p:cNvPr id="3" name="矩形 2">
            <a:extLst>
              <a:ext uri="{FF2B5EF4-FFF2-40B4-BE49-F238E27FC236}">
                <a16:creationId xmlns:a16="http://schemas.microsoft.com/office/drawing/2014/main" id="{D47CA133-6190-43AD-84AC-72A3E46CED7B}"/>
              </a:ext>
            </a:extLst>
          </p:cNvPr>
          <p:cNvSpPr/>
          <p:nvPr/>
        </p:nvSpPr>
        <p:spPr>
          <a:xfrm>
            <a:off x="274219" y="2051472"/>
            <a:ext cx="5315596" cy="4154984"/>
          </a:xfrm>
          <a:prstGeom prst="rect">
            <a:avLst/>
          </a:prstGeom>
        </p:spPr>
        <p:txBody>
          <a:bodyPr wrap="square">
            <a:spAutoFit/>
          </a:bodyPr>
          <a:lstStyle/>
          <a:p>
            <a:r>
              <a:rPr lang="en-US" altLang="zh-CN" sz="2400" b="1" dirty="0"/>
              <a:t>MapReduce</a:t>
            </a:r>
            <a:r>
              <a:rPr lang="zh-CN" altLang="en-US" sz="2400" b="1" dirty="0"/>
              <a:t>是一种处理技术和程序模型基于</a:t>
            </a:r>
            <a:r>
              <a:rPr lang="en-US" altLang="zh-CN" sz="2400" b="1" dirty="0"/>
              <a:t>Java</a:t>
            </a:r>
            <a:r>
              <a:rPr lang="zh-CN" altLang="en-US" sz="2400" b="1" dirty="0"/>
              <a:t>的分布式计算。 </a:t>
            </a:r>
            <a:r>
              <a:rPr lang="en-US" altLang="zh-CN" sz="2400" b="1" dirty="0"/>
              <a:t>MapReduce</a:t>
            </a:r>
            <a:r>
              <a:rPr lang="zh-CN" altLang="en-US" sz="2400" b="1" dirty="0"/>
              <a:t>算法包含了两项重要任务，即</a:t>
            </a:r>
            <a:r>
              <a:rPr lang="en-US" altLang="zh-CN" sz="2400" b="1" dirty="0"/>
              <a:t>Map </a:t>
            </a:r>
            <a:r>
              <a:rPr lang="zh-CN" altLang="en-US" sz="2400" b="1" dirty="0"/>
              <a:t>和 </a:t>
            </a:r>
            <a:r>
              <a:rPr lang="en-US" altLang="zh-CN" sz="2400" b="1" dirty="0"/>
              <a:t>Reduce</a:t>
            </a:r>
            <a:r>
              <a:rPr lang="zh-CN" altLang="en-US" sz="2400" b="1" dirty="0"/>
              <a:t>。</a:t>
            </a:r>
            <a:r>
              <a:rPr lang="en-US" altLang="zh-CN" sz="2400" b="1" dirty="0"/>
              <a:t>Map</a:t>
            </a:r>
            <a:r>
              <a:rPr lang="zh-CN" altLang="en-US" sz="2400" b="1" dirty="0"/>
              <a:t>采用了一组数据，并将其转换成另一组数据，其中，各个元件被分解成元组</a:t>
            </a:r>
            <a:r>
              <a:rPr lang="en-US" altLang="zh-CN" sz="2400" b="1" dirty="0"/>
              <a:t>(</a:t>
            </a:r>
            <a:r>
              <a:rPr lang="zh-CN" altLang="en-US" sz="2400" b="1" dirty="0"/>
              <a:t>键</a:t>
            </a:r>
            <a:r>
              <a:rPr lang="en-US" altLang="zh-CN" sz="2400" b="1" dirty="0"/>
              <a:t>/</a:t>
            </a:r>
            <a:r>
              <a:rPr lang="zh-CN" altLang="en-US" sz="2400" b="1" dirty="0"/>
              <a:t>值对</a:t>
            </a:r>
            <a:r>
              <a:rPr lang="en-US" altLang="zh-CN" sz="2400" b="1" dirty="0"/>
              <a:t>)</a:t>
            </a:r>
            <a:r>
              <a:rPr lang="zh-CN" altLang="en-US" sz="2400" b="1" dirty="0"/>
              <a:t>。</a:t>
            </a:r>
            <a:endParaRPr lang="en-US" altLang="zh-CN" sz="2400" b="1" dirty="0"/>
          </a:p>
          <a:p>
            <a:r>
              <a:rPr lang="zh-CN" altLang="en-US" sz="2400" b="1" dirty="0"/>
              <a:t>其次，减少任务，这需要从</a:t>
            </a:r>
            <a:r>
              <a:rPr lang="en-US" altLang="zh-CN" sz="2400" b="1" dirty="0"/>
              <a:t>Map </a:t>
            </a:r>
            <a:r>
              <a:rPr lang="zh-CN" altLang="en-US" sz="2400" b="1" dirty="0"/>
              <a:t>作为输入并组合那些数据元组成的一组小的元组输出。作为</a:t>
            </a:r>
            <a:r>
              <a:rPr lang="en-US" altLang="zh-CN" sz="2400" b="1" dirty="0"/>
              <a:t>MapReduce</a:t>
            </a:r>
            <a:r>
              <a:rPr lang="zh-CN" altLang="en-US" sz="2400" b="1" dirty="0"/>
              <a:t>暗示的名称的序列在</a:t>
            </a:r>
            <a:r>
              <a:rPr lang="en-US" altLang="zh-CN" sz="2400" b="1" dirty="0"/>
              <a:t>Map</a:t>
            </a:r>
            <a:r>
              <a:rPr lang="zh-CN" altLang="en-US" sz="2400" b="1" dirty="0"/>
              <a:t>作业之后执行</a:t>
            </a:r>
            <a:r>
              <a:rPr lang="en-US" altLang="zh-CN" sz="2400" b="1" dirty="0"/>
              <a:t>reduce</a:t>
            </a:r>
            <a:r>
              <a:rPr lang="zh-CN" altLang="en-US" sz="2400" b="1" dirty="0"/>
              <a:t>任务</a:t>
            </a:r>
          </a:p>
        </p:txBody>
      </p:sp>
      <p:pic>
        <p:nvPicPr>
          <p:cNvPr id="13" name="内容占位符 12">
            <a:extLst>
              <a:ext uri="{FF2B5EF4-FFF2-40B4-BE49-F238E27FC236}">
                <a16:creationId xmlns:a16="http://schemas.microsoft.com/office/drawing/2014/main" id="{7CF68ACC-6E91-46C1-87F7-C456EF2F5A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9815" y="1673758"/>
            <a:ext cx="6095665" cy="4351338"/>
          </a:xfrm>
        </p:spPr>
      </p:pic>
    </p:spTree>
    <p:extLst>
      <p:ext uri="{BB962C8B-B14F-4D97-AF65-F5344CB8AC3E}">
        <p14:creationId xmlns:p14="http://schemas.microsoft.com/office/powerpoint/2010/main" val="32793251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en-US" altLang="zh-CN" sz="8800" b="1" dirty="0">
                <a:latin typeface="微软雅黑" panose="020B0503020204020204" pitchFamily="34" charset="-122"/>
                <a:ea typeface="微软雅黑" panose="020B0503020204020204" pitchFamily="34" charset="-122"/>
              </a:rPr>
              <a:t>Spark</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4230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8668886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384995"/>
          </a:xfrm>
          <a:prstGeom prst="rect">
            <a:avLst/>
          </a:prstGeom>
        </p:spPr>
        <p:txBody>
          <a:bodyPr wrap="square">
            <a:spAutoFit/>
          </a:bodyPr>
          <a:lstStyle/>
          <a:p>
            <a:r>
              <a:rPr lang="zh-CN" altLang="en-US" sz="2800" b="1" dirty="0"/>
              <a:t>不同于</a:t>
            </a:r>
            <a:r>
              <a:rPr lang="en-US" altLang="zh-CN" sz="2800" b="1" dirty="0"/>
              <a:t>MapReduce</a:t>
            </a:r>
            <a:r>
              <a:rPr lang="zh-CN" altLang="en-US" sz="2800" b="1" dirty="0"/>
              <a:t>的是</a:t>
            </a:r>
            <a:r>
              <a:rPr lang="en-US" altLang="zh-CN" sz="2800" b="1" dirty="0"/>
              <a:t>——Job</a:t>
            </a:r>
            <a:r>
              <a:rPr lang="zh-CN" altLang="en-US" sz="2800" b="1" dirty="0"/>
              <a:t>中间输出结果可以保存在内存中，从而不再需要读写</a:t>
            </a:r>
            <a:r>
              <a:rPr lang="en-US" altLang="zh-CN" sz="2800" b="1" dirty="0"/>
              <a:t>HDFS</a:t>
            </a:r>
            <a:r>
              <a:rPr lang="zh-CN" altLang="en-US" sz="2800" b="1" dirty="0"/>
              <a:t>，因此</a:t>
            </a:r>
            <a:r>
              <a:rPr lang="en-US" altLang="zh-CN" sz="2800" b="1" dirty="0"/>
              <a:t>Spark</a:t>
            </a:r>
            <a:r>
              <a:rPr lang="zh-CN" altLang="en-US" sz="2800" b="1" dirty="0"/>
              <a:t>能更好地适用于数据挖掘与机器学习等需要迭代的</a:t>
            </a:r>
            <a:r>
              <a:rPr lang="en-US" altLang="zh-CN" sz="2800" b="1" dirty="0"/>
              <a:t>MapReduce</a:t>
            </a:r>
            <a:r>
              <a:rPr lang="zh-CN" altLang="en-US" sz="2800" b="1" dirty="0"/>
              <a:t>的算法。</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96960380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en-US" altLang="zh-CN" sz="2800" b="1" dirty="0"/>
              <a:t>Spark </a:t>
            </a:r>
            <a:r>
              <a:rPr lang="zh-CN" altLang="en-US" sz="2800" b="1" dirty="0"/>
              <a:t>是一种与 </a:t>
            </a:r>
            <a:r>
              <a:rPr lang="en-US" altLang="zh-CN" sz="2800" b="1" dirty="0"/>
              <a:t>Hadoop </a:t>
            </a:r>
            <a:r>
              <a:rPr lang="zh-CN" altLang="en-US" sz="2800" b="1" dirty="0"/>
              <a:t>相似的开源集群计算环境，但是两者之间还存在一些不同之处，这些有用的不同之处使 </a:t>
            </a:r>
            <a:r>
              <a:rPr lang="en-US" altLang="zh-CN" sz="2800" b="1" dirty="0"/>
              <a:t>Spark </a:t>
            </a:r>
            <a:r>
              <a:rPr lang="zh-CN" altLang="en-US" sz="2800" b="1" dirty="0"/>
              <a:t>在某些工作负载方面表现得更加优越，换句话说，</a:t>
            </a:r>
            <a:r>
              <a:rPr lang="en-US" altLang="zh-CN" sz="2800" b="1" dirty="0"/>
              <a:t>Spark </a:t>
            </a:r>
            <a:r>
              <a:rPr lang="zh-CN" altLang="en-US" sz="2800" b="1" dirty="0"/>
              <a:t>启用了内存分布数据集，除了能够提供交互式查询外，它还可以优化迭代工作负载。</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8801369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384995"/>
          </a:xfrm>
          <a:prstGeom prst="rect">
            <a:avLst/>
          </a:prstGeom>
        </p:spPr>
        <p:txBody>
          <a:bodyPr wrap="square">
            <a:spAutoFit/>
          </a:bodyPr>
          <a:lstStyle/>
          <a:p>
            <a:r>
              <a:rPr lang="en-US" altLang="zh-CN" sz="2800" b="1" dirty="0"/>
              <a:t>Spark </a:t>
            </a:r>
            <a:r>
              <a:rPr lang="zh-CN" altLang="en-US" sz="2800" b="1" dirty="0"/>
              <a:t>是在 </a:t>
            </a:r>
            <a:r>
              <a:rPr lang="en-US" altLang="zh-CN" sz="2800" b="1" dirty="0"/>
              <a:t>Scala </a:t>
            </a:r>
            <a:r>
              <a:rPr lang="zh-CN" altLang="en-US" sz="2800" b="1" dirty="0"/>
              <a:t>语言中实现的，它将 </a:t>
            </a:r>
            <a:r>
              <a:rPr lang="en-US" altLang="zh-CN" sz="2800" b="1" dirty="0"/>
              <a:t>Scala </a:t>
            </a:r>
            <a:r>
              <a:rPr lang="zh-CN" altLang="en-US" sz="2800" b="1" dirty="0"/>
              <a:t>用作其应用程序框架。与 </a:t>
            </a:r>
            <a:r>
              <a:rPr lang="en-US" altLang="zh-CN" sz="2800" b="1" dirty="0"/>
              <a:t>Hadoop </a:t>
            </a:r>
            <a:r>
              <a:rPr lang="zh-CN" altLang="en-US" sz="2800" b="1" dirty="0"/>
              <a:t>不同，</a:t>
            </a:r>
            <a:r>
              <a:rPr lang="en-US" altLang="zh-CN" sz="2800" b="1" dirty="0"/>
              <a:t>Spark </a:t>
            </a:r>
            <a:r>
              <a:rPr lang="zh-CN" altLang="en-US" sz="2800" b="1" dirty="0"/>
              <a:t>和 </a:t>
            </a:r>
            <a:r>
              <a:rPr lang="en-US" altLang="zh-CN" sz="2800" b="1" dirty="0"/>
              <a:t>Scala </a:t>
            </a:r>
            <a:r>
              <a:rPr lang="zh-CN" altLang="en-US" sz="2800" b="1" dirty="0"/>
              <a:t>能够紧密集成，其中的 </a:t>
            </a:r>
            <a:r>
              <a:rPr lang="en-US" altLang="zh-CN" sz="2800" b="1" dirty="0"/>
              <a:t>Scala </a:t>
            </a:r>
            <a:r>
              <a:rPr lang="zh-CN" altLang="en-US" sz="2800" b="1" dirty="0"/>
              <a:t>可以像操作本地集合对象一样轻松地操作分布式数据集。</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36088340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539430"/>
          </a:xfrm>
          <a:prstGeom prst="rect">
            <a:avLst/>
          </a:prstGeom>
        </p:spPr>
        <p:txBody>
          <a:bodyPr wrap="square">
            <a:spAutoFit/>
          </a:bodyPr>
          <a:lstStyle/>
          <a:p>
            <a:pPr marL="514350" indent="-514350">
              <a:buFont typeface="+mj-lt"/>
              <a:buAutoNum type="arabicPeriod"/>
            </a:pPr>
            <a:r>
              <a:rPr lang="zh-CN" altLang="en-US" sz="2800" b="1" dirty="0"/>
              <a:t>高级 </a:t>
            </a:r>
            <a:r>
              <a:rPr lang="en-US" altLang="zh-CN" sz="2800" b="1" dirty="0"/>
              <a:t>API </a:t>
            </a:r>
            <a:r>
              <a:rPr lang="zh-CN" altLang="en-US" sz="2800" b="1" dirty="0"/>
              <a:t>剥离了对集群本身的关注，</a:t>
            </a:r>
            <a:r>
              <a:rPr lang="en-US" altLang="zh-CN" sz="2800" b="1" dirty="0"/>
              <a:t>Spark </a:t>
            </a:r>
            <a:r>
              <a:rPr lang="zh-CN" altLang="en-US" sz="2800" b="1" dirty="0"/>
              <a:t>应用开发者可以专注于应用所要做的计算本身。</a:t>
            </a:r>
            <a:endParaRPr lang="en-US" altLang="zh-CN" sz="2800" b="1" dirty="0"/>
          </a:p>
          <a:p>
            <a:pPr marL="514350" indent="-514350">
              <a:buFont typeface="+mj-lt"/>
              <a:buAutoNum type="arabicPeriod"/>
            </a:pPr>
            <a:endParaRPr lang="zh-CN" altLang="en-US" sz="2800" b="1" dirty="0"/>
          </a:p>
          <a:p>
            <a:pPr marL="514350" indent="-514350">
              <a:buFont typeface="+mj-lt"/>
              <a:buAutoNum type="arabicPeriod"/>
            </a:pPr>
            <a:r>
              <a:rPr lang="en-US" altLang="zh-CN" sz="2800" b="1" dirty="0"/>
              <a:t>Spark </a:t>
            </a:r>
            <a:r>
              <a:rPr lang="zh-CN" altLang="en-US" sz="2800" b="1" dirty="0"/>
              <a:t>很快，支持交互式计算和复杂算法。</a:t>
            </a:r>
            <a:endParaRPr lang="en-US" altLang="zh-CN" sz="2800" b="1" dirty="0"/>
          </a:p>
          <a:p>
            <a:pPr marL="514350" indent="-514350">
              <a:buFont typeface="+mj-lt"/>
              <a:buAutoNum type="arabicPeriod"/>
            </a:pPr>
            <a:endParaRPr lang="zh-CN" altLang="en-US" sz="2800" b="1" dirty="0"/>
          </a:p>
          <a:p>
            <a:pPr marL="514350" indent="-514350">
              <a:buFont typeface="+mj-lt"/>
              <a:buAutoNum type="arabicPeriod"/>
            </a:pPr>
            <a:r>
              <a:rPr lang="en-US" altLang="zh-CN" sz="2800" b="1" dirty="0"/>
              <a:t>Spark </a:t>
            </a:r>
            <a:r>
              <a:rPr lang="zh-CN" altLang="en-US" sz="2800" b="1" dirty="0"/>
              <a:t>是一个通用引擎，可用它来完成各种各样的运算，包括 </a:t>
            </a:r>
            <a:r>
              <a:rPr lang="en-US" altLang="zh-CN" sz="2800" b="1" dirty="0"/>
              <a:t>SQL </a:t>
            </a:r>
            <a:r>
              <a:rPr lang="zh-CN" altLang="en-US" sz="2800" b="1" dirty="0"/>
              <a:t>查询、文本处理、机器学习等，而在 </a:t>
            </a:r>
            <a:r>
              <a:rPr lang="en-US" altLang="zh-CN" sz="2800" b="1" dirty="0"/>
              <a:t>Spark </a:t>
            </a:r>
            <a:r>
              <a:rPr lang="zh-CN" altLang="en-US" sz="2800" b="1" dirty="0"/>
              <a:t>出现之前，我们一般需要学习各种各样的引擎来分别处理这些需求。</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特点</a:t>
            </a:r>
            <a:endParaRPr lang="en-US" altLang="zh-CN" sz="4000" b="1" dirty="0"/>
          </a:p>
        </p:txBody>
      </p:sp>
    </p:spTree>
    <p:extLst>
      <p:ext uri="{BB962C8B-B14F-4D97-AF65-F5344CB8AC3E}">
        <p14:creationId xmlns:p14="http://schemas.microsoft.com/office/powerpoint/2010/main" val="22511865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500"/>
                                        <p:tgtEl>
                                          <p:spTgt spid="11">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4" end="4"/>
                                            </p:txEl>
                                          </p:spTgt>
                                        </p:tgtEl>
                                        <p:attrNameLst>
                                          <p:attrName>style.visibility</p:attrName>
                                        </p:attrNameLst>
                                      </p:cBhvr>
                                      <p:to>
                                        <p:strVal val="visible"/>
                                      </p:to>
                                    </p:set>
                                    <p:animEffect transition="in" filter="fade">
                                      <p:cBhvr>
                                        <p:cTn id="40" dur="500"/>
                                        <p:tgtEl>
                                          <p:spTgt spid="11">
                                            <p:txEl>
                                              <p:pRg st="4" end="4"/>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组件</a:t>
            </a:r>
            <a:r>
              <a:rPr lang="en-US" altLang="zh-CN" sz="4000" b="1" dirty="0"/>
              <a:t>(Components)</a:t>
            </a:r>
          </a:p>
        </p:txBody>
      </p:sp>
      <p:pic>
        <p:nvPicPr>
          <p:cNvPr id="6" name="图片 5">
            <a:extLst>
              <a:ext uri="{FF2B5EF4-FFF2-40B4-BE49-F238E27FC236}">
                <a16:creationId xmlns:a16="http://schemas.microsoft.com/office/drawing/2014/main" id="{D0577CBA-ACEA-4F20-A8EE-301FB1EF8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579" y="2773156"/>
            <a:ext cx="5676900" cy="2724150"/>
          </a:xfrm>
          <a:prstGeom prst="rect">
            <a:avLst/>
          </a:prstGeom>
        </p:spPr>
      </p:pic>
    </p:spTree>
    <p:extLst>
      <p:ext uri="{BB962C8B-B14F-4D97-AF65-F5344CB8AC3E}">
        <p14:creationId xmlns:p14="http://schemas.microsoft.com/office/powerpoint/2010/main" val="24554254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2"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Spark</a:t>
            </a:r>
            <a:r>
              <a:rPr lang="zh-CN" altLang="en-US" sz="2800" b="1" dirty="0"/>
              <a:t>支持</a:t>
            </a:r>
            <a:r>
              <a:rPr lang="en-US" altLang="zh-CN" sz="2800" b="1" dirty="0"/>
              <a:t>Java</a:t>
            </a:r>
            <a:r>
              <a:rPr lang="zh-CN" altLang="en-US" sz="2800" b="1" dirty="0"/>
              <a:t>、</a:t>
            </a:r>
            <a:r>
              <a:rPr lang="en-US" altLang="zh-CN" sz="2800" b="1" dirty="0"/>
              <a:t>Python</a:t>
            </a:r>
            <a:r>
              <a:rPr lang="zh-CN" altLang="en-US" sz="2800" b="1" dirty="0"/>
              <a:t>和</a:t>
            </a:r>
            <a:r>
              <a:rPr lang="en-US" altLang="zh-CN" sz="2800" b="1" dirty="0"/>
              <a:t>Scala</a:t>
            </a:r>
            <a:r>
              <a:rPr lang="zh-CN" altLang="en-US" sz="2800" b="1" dirty="0"/>
              <a:t>的</a:t>
            </a:r>
            <a:r>
              <a:rPr lang="en-US" altLang="zh-CN" sz="2800" b="1" dirty="0"/>
              <a:t>API</a:t>
            </a:r>
            <a:r>
              <a:rPr lang="zh-CN" altLang="en-US" sz="2800" b="1" dirty="0"/>
              <a:t>，还支持超过</a:t>
            </a:r>
            <a:r>
              <a:rPr lang="en-US" altLang="zh-CN" sz="2800" b="1" dirty="0"/>
              <a:t>80</a:t>
            </a:r>
            <a:r>
              <a:rPr lang="zh-CN" altLang="en-US" sz="2800" b="1" dirty="0"/>
              <a:t>种高级算法，使用户可以快速构建不同的应用。而且</a:t>
            </a:r>
            <a:r>
              <a:rPr lang="en-US" altLang="zh-CN" sz="2800" b="1" dirty="0"/>
              <a:t>Spark</a:t>
            </a:r>
            <a:r>
              <a:rPr lang="zh-CN" altLang="en-US" sz="2800" b="1" dirty="0"/>
              <a:t>支持交互式的</a:t>
            </a:r>
            <a:r>
              <a:rPr lang="en-US" altLang="zh-CN" sz="2800" b="1" dirty="0"/>
              <a:t>Python</a:t>
            </a:r>
            <a:r>
              <a:rPr lang="zh-CN" altLang="en-US" sz="2800" b="1" dirty="0"/>
              <a:t>和</a:t>
            </a:r>
            <a:r>
              <a:rPr lang="en-US" altLang="zh-CN" sz="2800" b="1" dirty="0"/>
              <a:t>Scala</a:t>
            </a:r>
            <a:r>
              <a:rPr lang="zh-CN" altLang="en-US" sz="2800" b="1" dirty="0"/>
              <a:t>的</a:t>
            </a:r>
            <a:r>
              <a:rPr lang="en-US" altLang="zh-CN" sz="2800" b="1" dirty="0"/>
              <a:t>shell</a:t>
            </a:r>
            <a:r>
              <a:rPr lang="zh-CN" altLang="en-US" sz="2800" b="1" dirty="0"/>
              <a:t>，可以非常方便地在这些</a:t>
            </a:r>
            <a:r>
              <a:rPr lang="en-US" altLang="zh-CN" sz="2800" b="1" dirty="0"/>
              <a:t>shell</a:t>
            </a:r>
            <a:r>
              <a:rPr lang="zh-CN" altLang="en-US" sz="2800" b="1" dirty="0"/>
              <a:t>中使用</a:t>
            </a:r>
            <a:r>
              <a:rPr lang="en-US" altLang="zh-CN" sz="2800" b="1" dirty="0"/>
              <a:t>Spark</a:t>
            </a:r>
            <a:r>
              <a:rPr lang="zh-CN" altLang="en-US" sz="2800" b="1" dirty="0"/>
              <a:t>集群来验证解决问题的方法。</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易用性</a:t>
            </a:r>
            <a:endParaRPr lang="en-US" altLang="zh-CN" sz="4000" b="1" dirty="0"/>
          </a:p>
        </p:txBody>
      </p:sp>
    </p:spTree>
    <p:extLst>
      <p:ext uri="{BB962C8B-B14F-4D97-AF65-F5344CB8AC3E}">
        <p14:creationId xmlns:p14="http://schemas.microsoft.com/office/powerpoint/2010/main" val="42790739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en-US" altLang="zh-CN" sz="2800" b="1" dirty="0"/>
              <a:t>Spark</a:t>
            </a:r>
            <a:r>
              <a:rPr lang="zh-CN" altLang="en-US" sz="2800" b="1" dirty="0"/>
              <a:t>提供了统一的解决方案。</a:t>
            </a:r>
            <a:r>
              <a:rPr lang="en-US" altLang="zh-CN" sz="2800" b="1" dirty="0"/>
              <a:t>Spark</a:t>
            </a:r>
            <a:r>
              <a:rPr lang="zh-CN" altLang="en-US" sz="2800" b="1" dirty="0"/>
              <a:t>可以用于批处理、交互式查询（</a:t>
            </a:r>
            <a:r>
              <a:rPr lang="en-US" altLang="zh-CN" sz="2800" b="1" dirty="0"/>
              <a:t>Spark SQL</a:t>
            </a:r>
            <a:r>
              <a:rPr lang="zh-CN" altLang="en-US" sz="2800" b="1" dirty="0"/>
              <a:t>）、实时流处理（</a:t>
            </a:r>
            <a:r>
              <a:rPr lang="en-US" altLang="zh-CN" sz="2800" b="1" dirty="0"/>
              <a:t>Spark Streaming</a:t>
            </a:r>
            <a:r>
              <a:rPr lang="zh-CN" altLang="en-US" sz="2800" b="1" dirty="0"/>
              <a:t>）、机器学习（</a:t>
            </a:r>
            <a:r>
              <a:rPr lang="en-US" altLang="zh-CN" sz="2800" b="1" dirty="0"/>
              <a:t>Spark </a:t>
            </a:r>
            <a:r>
              <a:rPr lang="en-US" altLang="zh-CN" sz="2800" b="1" dirty="0" err="1"/>
              <a:t>MLlib</a:t>
            </a:r>
            <a:r>
              <a:rPr lang="zh-CN" altLang="en-US" sz="2800" b="1" dirty="0"/>
              <a:t>）和图计算（</a:t>
            </a:r>
            <a:r>
              <a:rPr lang="en-US" altLang="zh-CN" sz="2800" b="1" dirty="0" err="1"/>
              <a:t>GraphX</a:t>
            </a:r>
            <a:r>
              <a:rPr lang="zh-CN" altLang="en-US" sz="2800" b="1" dirty="0"/>
              <a:t>）。这些不同类型的处理都可以在同一个应用中无缝使用。</a:t>
            </a:r>
            <a:r>
              <a:rPr lang="en-US" altLang="zh-CN" sz="2800" b="1" dirty="0"/>
              <a:t>Spark</a:t>
            </a:r>
            <a:r>
              <a:rPr lang="zh-CN" altLang="en-US" sz="2800" b="1" dirty="0"/>
              <a:t>统一的解决方案非常具有吸引力，毕竟任何公司都想用统一的平台去处理遇到的问题，减少开发和维护的人力成本和部署平台的物力成本。</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通用性</a:t>
            </a:r>
            <a:endParaRPr lang="en-US" altLang="zh-CN" sz="4000" b="1" dirty="0"/>
          </a:p>
        </p:txBody>
      </p:sp>
    </p:spTree>
    <p:extLst>
      <p:ext uri="{BB962C8B-B14F-4D97-AF65-F5344CB8AC3E}">
        <p14:creationId xmlns:p14="http://schemas.microsoft.com/office/powerpoint/2010/main" val="240882984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4" name="矩形 3">
            <a:extLst>
              <a:ext uri="{FF2B5EF4-FFF2-40B4-BE49-F238E27FC236}">
                <a16:creationId xmlns:a16="http://schemas.microsoft.com/office/drawing/2014/main" id="{72BD3FED-D875-4B61-9815-685EEBCECD6D}"/>
              </a:ext>
            </a:extLst>
          </p:cNvPr>
          <p:cNvSpPr/>
          <p:nvPr/>
        </p:nvSpPr>
        <p:spPr>
          <a:xfrm>
            <a:off x="5720444" y="2100943"/>
            <a:ext cx="3641271" cy="3046988"/>
          </a:xfrm>
          <a:prstGeom prst="rect">
            <a:avLst/>
          </a:prstGeom>
        </p:spPr>
        <p:txBody>
          <a:bodyPr wrap="square">
            <a:spAutoFit/>
          </a:bodyPr>
          <a:lstStyle/>
          <a:p>
            <a:pPr marL="457200" indent="-457200">
              <a:buFont typeface="Arial" panose="020B0604020202020204" pitchFamily="34" charset="0"/>
              <a:buChar char="•"/>
            </a:pPr>
            <a:r>
              <a:rPr lang="zh-CN" altLang="en-US" sz="3200" b="1" dirty="0"/>
              <a:t>云计算的优点 </a:t>
            </a:r>
          </a:p>
          <a:p>
            <a:pPr marL="457200" indent="-457200">
              <a:buFont typeface="Arial" panose="020B0604020202020204" pitchFamily="34" charset="0"/>
              <a:buChar char="•"/>
            </a:pPr>
            <a:r>
              <a:rPr lang="zh-CN" altLang="en-US" sz="3200" dirty="0"/>
              <a:t>成本低</a:t>
            </a:r>
          </a:p>
          <a:p>
            <a:pPr marL="457200" indent="-457200">
              <a:buFont typeface="Arial" panose="020B0604020202020204" pitchFamily="34" charset="0"/>
              <a:buChar char="•"/>
            </a:pPr>
            <a:r>
              <a:rPr lang="zh-CN" altLang="en-US" sz="3200" dirty="0"/>
              <a:t>易于普及</a:t>
            </a:r>
          </a:p>
          <a:p>
            <a:pPr marL="457200" indent="-457200">
              <a:buFont typeface="Arial" panose="020B0604020202020204" pitchFamily="34" charset="0"/>
              <a:buChar char="•"/>
            </a:pPr>
            <a:r>
              <a:rPr lang="zh-CN" altLang="en-US" sz="3200" dirty="0"/>
              <a:t>可扩展能力高</a:t>
            </a:r>
          </a:p>
          <a:p>
            <a:pPr marL="457200" indent="-457200">
              <a:buFont typeface="Arial" panose="020B0604020202020204" pitchFamily="34" charset="0"/>
              <a:buChar char="•"/>
            </a:pPr>
            <a:r>
              <a:rPr lang="zh-CN" altLang="en-US" sz="3200" dirty="0"/>
              <a:t>节能</a:t>
            </a:r>
          </a:p>
          <a:p>
            <a:pPr marL="457200" indent="-457200">
              <a:buFont typeface="Arial" panose="020B0604020202020204" pitchFamily="34" charset="0"/>
              <a:buChar char="•"/>
            </a:pPr>
            <a:r>
              <a:rPr lang="zh-CN" altLang="en-US" sz="3200" dirty="0"/>
              <a:t>环保</a:t>
            </a:r>
          </a:p>
        </p:txBody>
      </p:sp>
      <p:sp>
        <p:nvSpPr>
          <p:cNvPr id="6" name="矩形 5">
            <a:extLst>
              <a:ext uri="{FF2B5EF4-FFF2-40B4-BE49-F238E27FC236}">
                <a16:creationId xmlns:a16="http://schemas.microsoft.com/office/drawing/2014/main" id="{D7A4CB45-A32E-4A01-83A0-8028AFF85D6B}"/>
              </a:ext>
            </a:extLst>
          </p:cNvPr>
          <p:cNvSpPr/>
          <p:nvPr/>
        </p:nvSpPr>
        <p:spPr>
          <a:xfrm>
            <a:off x="507038" y="2100943"/>
            <a:ext cx="4250871" cy="3539430"/>
          </a:xfrm>
          <a:prstGeom prst="rect">
            <a:avLst/>
          </a:prstGeom>
        </p:spPr>
        <p:txBody>
          <a:bodyPr wrap="square">
            <a:spAutoFit/>
          </a:bodyPr>
          <a:lstStyle/>
          <a:p>
            <a:pPr marL="457200" indent="-457200">
              <a:buFont typeface="Arial" panose="020B0604020202020204" pitchFamily="34" charset="0"/>
              <a:buChar char="•"/>
            </a:pPr>
            <a:r>
              <a:rPr lang="zh-CN" altLang="en-US" sz="3200" b="1" dirty="0"/>
              <a:t>传统计算机的问题 </a:t>
            </a:r>
          </a:p>
          <a:p>
            <a:pPr marL="457200" indent="-457200">
              <a:buFont typeface="Arial" panose="020B0604020202020204" pitchFamily="34" charset="0"/>
              <a:buChar char="•"/>
            </a:pPr>
            <a:r>
              <a:rPr lang="zh-CN" altLang="en-US" sz="3200" dirty="0"/>
              <a:t>使用成本高</a:t>
            </a:r>
          </a:p>
          <a:p>
            <a:pPr marL="457200" indent="-457200">
              <a:buFont typeface="Arial" panose="020B0604020202020204" pitchFamily="34" charset="0"/>
              <a:buChar char="•"/>
            </a:pPr>
            <a:r>
              <a:rPr lang="zh-CN" altLang="en-US" sz="3200" dirty="0"/>
              <a:t>资源分散</a:t>
            </a:r>
          </a:p>
          <a:p>
            <a:pPr marL="457200" indent="-457200">
              <a:buFont typeface="Arial" panose="020B0604020202020204" pitchFamily="34" charset="0"/>
              <a:buChar char="•"/>
            </a:pPr>
            <a:r>
              <a:rPr lang="zh-CN" altLang="en-US" sz="3200" dirty="0"/>
              <a:t>资源不足</a:t>
            </a:r>
          </a:p>
          <a:p>
            <a:pPr marL="457200" indent="-457200">
              <a:buFont typeface="Arial" panose="020B0604020202020204" pitchFamily="34" charset="0"/>
              <a:buChar char="•"/>
            </a:pPr>
            <a:r>
              <a:rPr lang="zh-CN" altLang="en-US" sz="3200" dirty="0"/>
              <a:t>资源浪费</a:t>
            </a:r>
          </a:p>
          <a:p>
            <a:pPr marL="457200" indent="-457200">
              <a:buFont typeface="Arial" panose="020B0604020202020204" pitchFamily="34" charset="0"/>
              <a:buChar char="•"/>
            </a:pPr>
            <a:r>
              <a:rPr lang="zh-CN" altLang="en-US" sz="3200" dirty="0"/>
              <a:t>高能耗</a:t>
            </a:r>
          </a:p>
          <a:p>
            <a:pPr marL="457200" indent="-457200">
              <a:buFont typeface="Arial" panose="020B0604020202020204" pitchFamily="34" charset="0"/>
              <a:buChar char="•"/>
            </a:pPr>
            <a:r>
              <a:rPr lang="zh-CN" altLang="en-US" sz="3200" dirty="0"/>
              <a:t>环境污染</a:t>
            </a:r>
          </a:p>
        </p:txBody>
      </p:sp>
    </p:spTree>
    <p:extLst>
      <p:ext uri="{BB962C8B-B14F-4D97-AF65-F5344CB8AC3E}">
        <p14:creationId xmlns:p14="http://schemas.microsoft.com/office/powerpoint/2010/main" val="385402207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par>
                          <p:cTn id="30" fill="hold">
                            <p:stCondLst>
                              <p:cond delay="1100"/>
                            </p:stCondLst>
                            <p:childTnLst>
                              <p:par>
                                <p:cTn id="31" presetID="10" presetClass="entr" presetSubtype="0" fill="hold" grpId="0" nodeType="after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childTnLst>
                          </p:cTn>
                        </p:par>
                        <p:par>
                          <p:cTn id="34" fill="hold">
                            <p:stCondLst>
                              <p:cond delay="1600"/>
                            </p:stCondLst>
                            <p:childTnLst>
                              <p:par>
                                <p:cTn id="35" presetID="10" presetClass="entr" presetSubtype="0" fill="hold" grpId="0" nodeType="after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par>
                          <p:cTn id="38" fill="hold">
                            <p:stCondLst>
                              <p:cond delay="2100"/>
                            </p:stCondLst>
                            <p:childTnLst>
                              <p:par>
                                <p:cTn id="39" presetID="10" presetClass="entr" presetSubtype="0" fill="hold" grpId="0" nodeType="after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fade">
                                      <p:cBhvr>
                                        <p:cTn id="41" dur="500"/>
                                        <p:tgtEl>
                                          <p:spTgt spid="6">
                                            <p:txEl>
                                              <p:pRg st="3" end="3"/>
                                            </p:txEl>
                                          </p:spTgt>
                                        </p:tgtEl>
                                      </p:cBhvr>
                                    </p:animEffect>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fade">
                                      <p:cBhvr>
                                        <p:cTn id="45" dur="500"/>
                                        <p:tgtEl>
                                          <p:spTgt spid="6">
                                            <p:txEl>
                                              <p:pRg st="4" end="4"/>
                                            </p:txEl>
                                          </p:spTgt>
                                        </p:tgtEl>
                                      </p:cBhvr>
                                    </p:animEffect>
                                  </p:childTnLst>
                                </p:cTn>
                              </p:par>
                            </p:childTnLst>
                          </p:cTn>
                        </p:par>
                        <p:par>
                          <p:cTn id="46" fill="hold">
                            <p:stCondLst>
                              <p:cond delay="3100"/>
                            </p:stCondLst>
                            <p:childTnLst>
                              <p:par>
                                <p:cTn id="47" presetID="10" presetClass="entr" presetSubtype="0" fill="hold" grpId="0" nodeType="after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500"/>
                                        <p:tgtEl>
                                          <p:spTgt spid="6">
                                            <p:txEl>
                                              <p:pRg st="5" end="5"/>
                                            </p:txEl>
                                          </p:spTgt>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fade">
                                      <p:cBhvr>
                                        <p:cTn id="53" dur="500"/>
                                        <p:tgtEl>
                                          <p:spTgt spid="6">
                                            <p:txEl>
                                              <p:pRg st="6" end="6"/>
                                            </p:txEl>
                                          </p:spTgt>
                                        </p:tgtEl>
                                      </p:cBhvr>
                                    </p:animEffect>
                                  </p:childTnLst>
                                </p:cTn>
                              </p:par>
                            </p:childTnLst>
                          </p:cTn>
                        </p:par>
                        <p:par>
                          <p:cTn id="54" fill="hold">
                            <p:stCondLst>
                              <p:cond delay="4100"/>
                            </p:stCondLst>
                            <p:childTnLst>
                              <p:par>
                                <p:cTn id="55" presetID="10" presetClass="entr" presetSubtype="0" fill="hold" grpId="0" nodeType="after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fade">
                                      <p:cBhvr>
                                        <p:cTn id="57" dur="500"/>
                                        <p:tgtEl>
                                          <p:spTgt spid="4">
                                            <p:txEl>
                                              <p:pRg st="0" end="0"/>
                                            </p:txEl>
                                          </p:spTgt>
                                        </p:tgtEl>
                                      </p:cBhvr>
                                    </p:animEffect>
                                  </p:childTnLst>
                                </p:cTn>
                              </p:par>
                            </p:childTnLst>
                          </p:cTn>
                        </p:par>
                        <p:par>
                          <p:cTn id="58" fill="hold">
                            <p:stCondLst>
                              <p:cond delay="4600"/>
                            </p:stCondLst>
                            <p:childTnLst>
                              <p:par>
                                <p:cTn id="59" presetID="10" presetClass="entr" presetSubtype="0" fill="hold" grpId="0" nodeType="afterEffect">
                                  <p:stCondLst>
                                    <p:cond delay="0"/>
                                  </p:stCondLst>
                                  <p:childTnLst>
                                    <p:set>
                                      <p:cBhvr>
                                        <p:cTn id="60" dur="1" fill="hold">
                                          <p:stCondLst>
                                            <p:cond delay="0"/>
                                          </p:stCondLst>
                                        </p:cTn>
                                        <p:tgtEl>
                                          <p:spTgt spid="4">
                                            <p:txEl>
                                              <p:pRg st="1" end="1"/>
                                            </p:txEl>
                                          </p:spTgt>
                                        </p:tgtEl>
                                        <p:attrNameLst>
                                          <p:attrName>style.visibility</p:attrName>
                                        </p:attrNameLst>
                                      </p:cBhvr>
                                      <p:to>
                                        <p:strVal val="visible"/>
                                      </p:to>
                                    </p:set>
                                    <p:animEffect transition="in" filter="fade">
                                      <p:cBhvr>
                                        <p:cTn id="61" dur="500"/>
                                        <p:tgtEl>
                                          <p:spTgt spid="4">
                                            <p:txEl>
                                              <p:pRg st="1" end="1"/>
                                            </p:txEl>
                                          </p:spTgt>
                                        </p:tgtEl>
                                      </p:cBhvr>
                                    </p:animEffect>
                                  </p:childTnLst>
                                </p:cTn>
                              </p:par>
                            </p:childTnLst>
                          </p:cTn>
                        </p:par>
                        <p:par>
                          <p:cTn id="62" fill="hold">
                            <p:stCondLst>
                              <p:cond delay="5100"/>
                            </p:stCondLst>
                            <p:childTnLst>
                              <p:par>
                                <p:cTn id="63" presetID="10" presetClass="entr" presetSubtype="0" fill="hold" grpId="0" nodeType="afterEffect">
                                  <p:stCondLst>
                                    <p:cond delay="0"/>
                                  </p:stCondLst>
                                  <p:childTnLst>
                                    <p:set>
                                      <p:cBhvr>
                                        <p:cTn id="64" dur="1" fill="hold">
                                          <p:stCondLst>
                                            <p:cond delay="0"/>
                                          </p:stCondLst>
                                        </p:cTn>
                                        <p:tgtEl>
                                          <p:spTgt spid="4">
                                            <p:txEl>
                                              <p:pRg st="2" end="2"/>
                                            </p:txEl>
                                          </p:spTgt>
                                        </p:tgtEl>
                                        <p:attrNameLst>
                                          <p:attrName>style.visibility</p:attrName>
                                        </p:attrNameLst>
                                      </p:cBhvr>
                                      <p:to>
                                        <p:strVal val="visible"/>
                                      </p:to>
                                    </p:set>
                                    <p:animEffect transition="in" filter="fade">
                                      <p:cBhvr>
                                        <p:cTn id="65" dur="500"/>
                                        <p:tgtEl>
                                          <p:spTgt spid="4">
                                            <p:txEl>
                                              <p:pRg st="2" end="2"/>
                                            </p:txEl>
                                          </p:spTgt>
                                        </p:tgtEl>
                                      </p:cBhvr>
                                    </p:animEffect>
                                  </p:childTnLst>
                                </p:cTn>
                              </p:par>
                            </p:childTnLst>
                          </p:cTn>
                        </p:par>
                        <p:par>
                          <p:cTn id="66" fill="hold">
                            <p:stCondLst>
                              <p:cond delay="5600"/>
                            </p:stCondLst>
                            <p:childTnLst>
                              <p:par>
                                <p:cTn id="67" presetID="10" presetClass="entr" presetSubtype="0" fill="hold" grpId="0" nodeType="afterEffect">
                                  <p:stCondLst>
                                    <p:cond delay="0"/>
                                  </p:stCondLst>
                                  <p:childTnLst>
                                    <p:set>
                                      <p:cBhvr>
                                        <p:cTn id="68" dur="1" fill="hold">
                                          <p:stCondLst>
                                            <p:cond delay="0"/>
                                          </p:stCondLst>
                                        </p:cTn>
                                        <p:tgtEl>
                                          <p:spTgt spid="4">
                                            <p:txEl>
                                              <p:pRg st="3" end="3"/>
                                            </p:txEl>
                                          </p:spTgt>
                                        </p:tgtEl>
                                        <p:attrNameLst>
                                          <p:attrName>style.visibility</p:attrName>
                                        </p:attrNameLst>
                                      </p:cBhvr>
                                      <p:to>
                                        <p:strVal val="visible"/>
                                      </p:to>
                                    </p:set>
                                    <p:animEffect transition="in" filter="fade">
                                      <p:cBhvr>
                                        <p:cTn id="69" dur="500"/>
                                        <p:tgtEl>
                                          <p:spTgt spid="4">
                                            <p:txEl>
                                              <p:pRg st="3" end="3"/>
                                            </p:txEl>
                                          </p:spTgt>
                                        </p:tgtEl>
                                      </p:cBhvr>
                                    </p:animEffect>
                                  </p:childTnLst>
                                </p:cTn>
                              </p:par>
                            </p:childTnLst>
                          </p:cTn>
                        </p:par>
                        <p:par>
                          <p:cTn id="70" fill="hold">
                            <p:stCondLst>
                              <p:cond delay="6100"/>
                            </p:stCondLst>
                            <p:childTnLst>
                              <p:par>
                                <p:cTn id="71" presetID="10" presetClass="entr" presetSubtype="0" fill="hold" grpId="0" nodeType="after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Effect transition="in" filter="fade">
                                      <p:cBhvr>
                                        <p:cTn id="73" dur="500"/>
                                        <p:tgtEl>
                                          <p:spTgt spid="4">
                                            <p:txEl>
                                              <p:pRg st="4" end="4"/>
                                            </p:txEl>
                                          </p:spTgt>
                                        </p:tgtEl>
                                      </p:cBhvr>
                                    </p:animEffect>
                                  </p:childTnLst>
                                </p:cTn>
                              </p:par>
                            </p:childTnLst>
                          </p:cTn>
                        </p:par>
                        <p:par>
                          <p:cTn id="74" fill="hold">
                            <p:stCondLst>
                              <p:cond delay="6600"/>
                            </p:stCondLst>
                            <p:childTnLst>
                              <p:par>
                                <p:cTn id="75" presetID="10" presetClass="entr" presetSubtype="0" fill="hold" grpId="0" nodeType="afterEffect">
                                  <p:stCondLst>
                                    <p:cond delay="0"/>
                                  </p:stCondLst>
                                  <p:childTnLst>
                                    <p:set>
                                      <p:cBhvr>
                                        <p:cTn id="76" dur="1" fill="hold">
                                          <p:stCondLst>
                                            <p:cond delay="0"/>
                                          </p:stCondLst>
                                        </p:cTn>
                                        <p:tgtEl>
                                          <p:spTgt spid="4">
                                            <p:txEl>
                                              <p:pRg st="5" end="5"/>
                                            </p:txEl>
                                          </p:spTgt>
                                        </p:tgtEl>
                                        <p:attrNameLst>
                                          <p:attrName>style.visibility</p:attrName>
                                        </p:attrNameLst>
                                      </p:cBhvr>
                                      <p:to>
                                        <p:strVal val="visible"/>
                                      </p:to>
                                    </p:set>
                                    <p:animEffect transition="in" filter="fade">
                                      <p:cBhvr>
                                        <p:cTn id="7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4" grpId="0" build="p"/>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384995"/>
          </a:xfrm>
          <a:prstGeom prst="rect">
            <a:avLst/>
          </a:prstGeom>
        </p:spPr>
        <p:txBody>
          <a:bodyPr wrap="square">
            <a:spAutoFit/>
          </a:bodyPr>
          <a:lstStyle/>
          <a:p>
            <a:r>
              <a:rPr lang="zh-CN" altLang="en-US" sz="2800" b="1" dirty="0"/>
              <a:t>运行速度提高</a:t>
            </a:r>
            <a:r>
              <a:rPr lang="en-US" altLang="zh-CN" sz="2800" b="1" dirty="0"/>
              <a:t>100</a:t>
            </a:r>
            <a:r>
              <a:rPr lang="zh-CN" altLang="en-US" sz="2800" b="1" dirty="0"/>
              <a:t>倍。</a:t>
            </a:r>
          </a:p>
          <a:p>
            <a:r>
              <a:rPr lang="en-US" altLang="zh-CN" sz="2800" b="1" dirty="0"/>
              <a:t>Apache Spark</a:t>
            </a:r>
            <a:r>
              <a:rPr lang="zh-CN" altLang="en-US" sz="2800" b="1" dirty="0"/>
              <a:t>使用最先进的</a:t>
            </a:r>
            <a:r>
              <a:rPr lang="en-US" altLang="zh-CN" sz="2800" b="1" dirty="0"/>
              <a:t>DAG</a:t>
            </a:r>
            <a:r>
              <a:rPr lang="zh-CN" altLang="en-US" sz="2800" b="1" dirty="0"/>
              <a:t>调度程序，查询优化程序和物理执行引擎，实现批量和流式数据的高性能。</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高效性</a:t>
            </a:r>
            <a:endParaRPr lang="en-US" altLang="zh-CN" sz="4000" b="1" dirty="0"/>
          </a:p>
        </p:txBody>
      </p:sp>
    </p:spTree>
    <p:extLst>
      <p:ext uri="{BB962C8B-B14F-4D97-AF65-F5344CB8AC3E}">
        <p14:creationId xmlns:p14="http://schemas.microsoft.com/office/powerpoint/2010/main" val="141640265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Spark</a:t>
            </a:r>
            <a:r>
              <a:rPr lang="zh-CN" altLang="en-US" sz="2800" b="1" dirty="0"/>
              <a:t>可以非常方便地与其他的开源产品进行融合。比如，</a:t>
            </a:r>
            <a:r>
              <a:rPr lang="en-US" altLang="zh-CN" sz="2800" b="1" dirty="0"/>
              <a:t>Spark</a:t>
            </a:r>
            <a:r>
              <a:rPr lang="zh-CN" altLang="en-US" sz="2800" b="1" dirty="0"/>
              <a:t>可以使用</a:t>
            </a:r>
            <a:r>
              <a:rPr lang="en-US" altLang="zh-CN" sz="2800" b="1" dirty="0"/>
              <a:t>Hadoop</a:t>
            </a:r>
            <a:r>
              <a:rPr lang="zh-CN" altLang="en-US" sz="2800" b="1" dirty="0"/>
              <a:t>的</a:t>
            </a:r>
            <a:r>
              <a:rPr lang="en-US" altLang="zh-CN" sz="2800" b="1" dirty="0"/>
              <a:t>YARN</a:t>
            </a:r>
            <a:r>
              <a:rPr lang="zh-CN" altLang="en-US" sz="2800" b="1" dirty="0"/>
              <a:t>和</a:t>
            </a:r>
            <a:r>
              <a:rPr lang="en-US" altLang="zh-CN" sz="2800" b="1" dirty="0"/>
              <a:t>Apache Mesos</a:t>
            </a:r>
            <a:r>
              <a:rPr lang="zh-CN" altLang="en-US" sz="2800" b="1" dirty="0"/>
              <a:t>作为它的资源管理和调度器，并且可以处理所有</a:t>
            </a:r>
            <a:r>
              <a:rPr lang="en-US" altLang="zh-CN" sz="2800" b="1" dirty="0"/>
              <a:t>Hadoop</a:t>
            </a:r>
            <a:r>
              <a:rPr lang="zh-CN" altLang="en-US" sz="2800" b="1" dirty="0"/>
              <a:t>支持的数据，包括</a:t>
            </a:r>
            <a:r>
              <a:rPr lang="en-US" altLang="zh-CN" sz="2800" b="1" dirty="0"/>
              <a:t>HDFS</a:t>
            </a:r>
            <a:r>
              <a:rPr lang="zh-CN" altLang="en-US" sz="2800" b="1" dirty="0"/>
              <a:t>、</a:t>
            </a:r>
            <a:r>
              <a:rPr lang="en-US" altLang="zh-CN" sz="2800" b="1" dirty="0"/>
              <a:t>HBase</a:t>
            </a:r>
            <a:r>
              <a:rPr lang="zh-CN" altLang="en-US" sz="2800" b="1" dirty="0"/>
              <a:t>和</a:t>
            </a:r>
            <a:r>
              <a:rPr lang="en-US" altLang="zh-CN" sz="2800" b="1" dirty="0"/>
              <a:t>Cassandra</a:t>
            </a:r>
            <a:r>
              <a:rPr lang="zh-CN" altLang="en-US" sz="2800" b="1" dirty="0"/>
              <a:t>等。</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r>
              <a:rPr lang="zh-CN" altLang="en-US" sz="4000" b="1" dirty="0"/>
              <a:t>兼容性</a:t>
            </a:r>
            <a:endParaRPr lang="en-US" altLang="zh-CN" sz="4000" b="1" dirty="0"/>
          </a:p>
        </p:txBody>
      </p:sp>
    </p:spTree>
    <p:extLst>
      <p:ext uri="{BB962C8B-B14F-4D97-AF65-F5344CB8AC3E}">
        <p14:creationId xmlns:p14="http://schemas.microsoft.com/office/powerpoint/2010/main" val="38122288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1163844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9605173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273452519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31484705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27738527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9154587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98794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30896403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1687285" y="2324100"/>
            <a:ext cx="8120744" cy="2554545"/>
          </a:xfrm>
          <a:prstGeom prst="rect">
            <a:avLst/>
          </a:prstGeom>
        </p:spPr>
        <p:txBody>
          <a:bodyPr wrap="square">
            <a:spAutoFit/>
          </a:bodyPr>
          <a:lstStyle/>
          <a:p>
            <a:pPr marL="285750" indent="-285750">
              <a:buFont typeface="Arial" panose="020B0604020202020204" pitchFamily="34" charset="0"/>
              <a:buChar char="•"/>
            </a:pPr>
            <a:r>
              <a:rPr lang="zh-CN" altLang="en-US" sz="3200" dirty="0"/>
              <a:t>云计算是一种新的大规模分布式计算模式</a:t>
            </a:r>
            <a:endParaRPr lang="en-US" altLang="zh-CN" sz="3200" dirty="0"/>
          </a:p>
          <a:p>
            <a:pPr marL="285750" indent="-285750">
              <a:buFont typeface="Arial" panose="020B0604020202020204" pitchFamily="34" charset="0"/>
              <a:buChar char="•"/>
            </a:pPr>
            <a:r>
              <a:rPr lang="zh-CN" altLang="en-US" sz="3200" dirty="0"/>
              <a:t>通过网络和资源 虚拟技术，实现计算及存储资源集中管理，面向用户提供服务</a:t>
            </a:r>
          </a:p>
          <a:p>
            <a:pPr marL="285750" indent="-285750">
              <a:buFont typeface="Arial" panose="020B0604020202020204" pitchFamily="34" charset="0"/>
              <a:buChar char="•"/>
            </a:pPr>
            <a:r>
              <a:rPr lang="zh-CN" altLang="en-US" sz="3200" dirty="0"/>
              <a:t>云计算可以解决目前计算机使用的诸多问题，是计算技术发展的一个新的里程碑 </a:t>
            </a:r>
          </a:p>
        </p:txBody>
      </p:sp>
    </p:spTree>
    <p:extLst>
      <p:ext uri="{BB962C8B-B14F-4D97-AF65-F5344CB8AC3E}">
        <p14:creationId xmlns:p14="http://schemas.microsoft.com/office/powerpoint/2010/main" val="14461046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4405117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28395131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6291609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Apache Spark </a:t>
            </a:r>
            <a:r>
              <a:rPr lang="zh-CN" altLang="en-US" sz="2800" b="1" dirty="0"/>
              <a:t>是专为大规模数据处理而设计的快速通用的计算引擎。</a:t>
            </a:r>
            <a:r>
              <a:rPr lang="en-US" altLang="zh-CN" sz="2800" b="1" dirty="0"/>
              <a:t>Spark</a:t>
            </a:r>
            <a:r>
              <a:rPr lang="zh-CN" altLang="en-US" sz="2800" b="1" dirty="0"/>
              <a:t>是</a:t>
            </a:r>
            <a:r>
              <a:rPr lang="en-US" altLang="zh-CN" sz="2800" b="1" dirty="0"/>
              <a:t>UC Berkeley AMP lab (</a:t>
            </a:r>
            <a:r>
              <a:rPr lang="zh-CN" altLang="en-US" sz="2800" b="1" dirty="0"/>
              <a:t>加州大学伯克利分校的</a:t>
            </a:r>
            <a:r>
              <a:rPr lang="en-US" altLang="zh-CN" sz="2800" b="1" dirty="0"/>
              <a:t>AMP</a:t>
            </a:r>
            <a:r>
              <a:rPr lang="zh-CN" altLang="en-US" sz="2800" b="1" dirty="0"/>
              <a:t>实验室</a:t>
            </a:r>
            <a:r>
              <a:rPr lang="en-US" altLang="zh-CN" sz="2800" b="1" dirty="0"/>
              <a:t>)</a:t>
            </a:r>
            <a:r>
              <a:rPr lang="zh-CN" altLang="en-US" sz="2800" b="1" dirty="0"/>
              <a:t>所开源的类</a:t>
            </a:r>
            <a:r>
              <a:rPr lang="en-US" altLang="zh-CN" sz="2800" b="1" dirty="0"/>
              <a:t>Hadoop MapReduce</a:t>
            </a:r>
            <a:r>
              <a:rPr lang="zh-CN" altLang="en-US" sz="2800" b="1" dirty="0"/>
              <a:t>的通用并行框架，</a:t>
            </a:r>
            <a:r>
              <a:rPr lang="en-US" altLang="zh-CN" sz="2800" b="1" dirty="0"/>
              <a:t>Spark</a:t>
            </a:r>
            <a:r>
              <a:rPr lang="zh-CN" altLang="en-US" sz="2800" b="1" dirty="0"/>
              <a:t>，拥有</a:t>
            </a:r>
            <a:r>
              <a:rPr lang="en-US" altLang="zh-CN" sz="2800" b="1" dirty="0"/>
              <a:t>Hadoop MapReduce</a:t>
            </a:r>
            <a:r>
              <a:rPr lang="zh-CN" altLang="en-US" sz="2800" b="1" dirty="0"/>
              <a:t>所具有的优点；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Spark</a:t>
            </a:r>
          </a:p>
        </p:txBody>
      </p:sp>
    </p:spTree>
    <p:extLst>
      <p:ext uri="{BB962C8B-B14F-4D97-AF65-F5344CB8AC3E}">
        <p14:creationId xmlns:p14="http://schemas.microsoft.com/office/powerpoint/2010/main" val="154600302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9880" y="0"/>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787235" y="1118008"/>
            <a:ext cx="2866899" cy="654310"/>
            <a:chOff x="7096725" y="1160212"/>
            <a:chExt cx="2866899" cy="654310"/>
          </a:xfrm>
        </p:grpSpPr>
        <p:grpSp>
          <p:nvGrpSpPr>
            <p:cNvPr id="3" name="组合 2"/>
            <p:cNvGrpSpPr/>
            <p:nvPr/>
          </p:nvGrpSpPr>
          <p:grpSpPr>
            <a:xfrm>
              <a:off x="7096725" y="1160212"/>
              <a:ext cx="684290" cy="654310"/>
              <a:chOff x="6130971" y="1234452"/>
              <a:chExt cx="684290" cy="654310"/>
            </a:xfrm>
          </p:grpSpPr>
          <p:sp>
            <p:nvSpPr>
              <p:cNvPr id="4" name="圆角矩形 3"/>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8" name="文本框 17"/>
            <p:cNvSpPr txBox="1"/>
            <p:nvPr/>
          </p:nvSpPr>
          <p:spPr>
            <a:xfrm>
              <a:off x="8240075" y="1228529"/>
              <a:ext cx="172354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大数据简介</a:t>
              </a:r>
            </a:p>
          </p:txBody>
        </p:sp>
      </p:grpSp>
      <p:grpSp>
        <p:nvGrpSpPr>
          <p:cNvPr id="31" name="组合 30"/>
          <p:cNvGrpSpPr/>
          <p:nvPr/>
        </p:nvGrpSpPr>
        <p:grpSpPr>
          <a:xfrm>
            <a:off x="6758180" y="4480025"/>
            <a:ext cx="5119013" cy="942235"/>
            <a:chOff x="7081735" y="3073252"/>
            <a:chExt cx="5119013" cy="942235"/>
          </a:xfrm>
        </p:grpSpPr>
        <p:grpSp>
          <p:nvGrpSpPr>
            <p:cNvPr id="9" name="组合 8"/>
            <p:cNvGrpSpPr/>
            <p:nvPr/>
          </p:nvGrpSpPr>
          <p:grpSpPr>
            <a:xfrm>
              <a:off x="7081735" y="3073252"/>
              <a:ext cx="699280" cy="654310"/>
              <a:chOff x="6115981" y="3147492"/>
              <a:chExt cx="699280" cy="654310"/>
            </a:xfrm>
          </p:grpSpPr>
          <p:sp>
            <p:nvSpPr>
              <p:cNvPr id="10" name="圆角矩形 9"/>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19" name="文本框 18"/>
            <p:cNvSpPr txBox="1"/>
            <p:nvPr/>
          </p:nvSpPr>
          <p:spPr>
            <a:xfrm>
              <a:off x="8014987" y="3184490"/>
              <a:ext cx="4185761" cy="830997"/>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大数据背景下的商业模式变革</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初步策略</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744111" y="2809970"/>
            <a:ext cx="5452476" cy="654310"/>
            <a:chOff x="7081735" y="2106586"/>
            <a:chExt cx="5452476" cy="654310"/>
          </a:xfrm>
        </p:grpSpPr>
        <p:grpSp>
          <p:nvGrpSpPr>
            <p:cNvPr id="6" name="组合 5"/>
            <p:cNvGrpSpPr/>
            <p:nvPr/>
          </p:nvGrpSpPr>
          <p:grpSpPr>
            <a:xfrm>
              <a:off x="7081735" y="2106586"/>
              <a:ext cx="699280" cy="654310"/>
              <a:chOff x="6115981" y="2180826"/>
              <a:chExt cx="699280" cy="654310"/>
            </a:xfrm>
          </p:grpSpPr>
          <p:sp>
            <p:nvSpPr>
              <p:cNvPr id="7" name="圆角矩形 6"/>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8040673" y="2219718"/>
              <a:ext cx="4493538"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大数据时代商业模式面临的挑战</a:t>
              </a:r>
            </a:p>
          </p:txBody>
        </p:sp>
      </p:grpSp>
      <p:grpSp>
        <p:nvGrpSpPr>
          <p:cNvPr id="28" name="组合 27"/>
          <p:cNvGrpSpPr/>
          <p:nvPr/>
        </p:nvGrpSpPr>
        <p:grpSpPr>
          <a:xfrm>
            <a:off x="1664308" y="1992469"/>
            <a:ext cx="2448839" cy="2448839"/>
            <a:chOff x="1840426" y="1937795"/>
            <a:chExt cx="2448839" cy="2448839"/>
          </a:xfrm>
        </p:grpSpPr>
        <p:sp>
          <p:nvSpPr>
            <p:cNvPr id="24" name="椭圆 23"/>
            <p:cNvSpPr/>
            <p:nvPr/>
          </p:nvSpPr>
          <p:spPr>
            <a:xfrm>
              <a:off x="1840426" y="1937795"/>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8"/>
            <p:cNvSpPr>
              <a:spLocks noEditPoints="1"/>
            </p:cNvSpPr>
            <p:nvPr/>
          </p:nvSpPr>
          <p:spPr bwMode="auto">
            <a:xfrm>
              <a:off x="2425852" y="2655020"/>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27" name="矩形 26"/>
          <p:cNvSpPr/>
          <p:nvPr/>
        </p:nvSpPr>
        <p:spPr>
          <a:xfrm>
            <a:off x="2380797" y="4888092"/>
            <a:ext cx="1005403" cy="584775"/>
          </a:xfrm>
          <a:prstGeom prst="rect">
            <a:avLst/>
          </a:prstGeom>
        </p:spPr>
        <p:txBody>
          <a:bodyPr wrap="none">
            <a:spAutoFit/>
          </a:bodyPr>
          <a:lstStyle/>
          <a:p>
            <a:pPr algn="ctr">
              <a:defRPr/>
            </a:pPr>
            <a:r>
              <a:rPr lang="zh-CN" altLang="en-US"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zh-CN"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pic>
        <p:nvPicPr>
          <p:cNvPr id="34" name="图片 29">
            <a:extLst>
              <a:ext uri="{FF2B5EF4-FFF2-40B4-BE49-F238E27FC236}">
                <a16:creationId xmlns:a16="http://schemas.microsoft.com/office/drawing/2014/main" id="{D9660B3A-7E01-4796-9FC5-807CCA217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28" y="313385"/>
            <a:ext cx="3886200" cy="101917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300" fill="hold"/>
                                        <p:tgtEl>
                                          <p:spTgt spid="29"/>
                                        </p:tgtEl>
                                        <p:attrNameLst>
                                          <p:attrName>ppt_x</p:attrName>
                                        </p:attrNameLst>
                                      </p:cBhvr>
                                      <p:tavLst>
                                        <p:tav tm="0">
                                          <p:val>
                                            <p:strVal val="0-#ppt_w/2"/>
                                          </p:val>
                                        </p:tav>
                                        <p:tav tm="100000">
                                          <p:val>
                                            <p:strVal val="#ppt_x"/>
                                          </p:val>
                                        </p:tav>
                                      </p:tavLst>
                                    </p:anim>
                                    <p:anim calcmode="lin" valueType="num">
                                      <p:cBhvr additive="base">
                                        <p:cTn id="8" dur="1300" fill="hold"/>
                                        <p:tgtEl>
                                          <p:spTgt spid="29"/>
                                        </p:tgtEl>
                                        <p:attrNameLst>
                                          <p:attrName>ppt_y</p:attrName>
                                        </p:attrNameLst>
                                      </p:cBhvr>
                                      <p:tavLst>
                                        <p:tav tm="0">
                                          <p:val>
                                            <p:strVal val="1+#ppt_h/2"/>
                                          </p:val>
                                        </p:tav>
                                        <p:tav tm="100000">
                                          <p:val>
                                            <p:strVal val="#ppt_y"/>
                                          </p:val>
                                        </p:tav>
                                      </p:tavLst>
                                    </p:anim>
                                  </p:childTnLst>
                                </p:cTn>
                              </p:par>
                              <p:par>
                                <p:cTn id="9" presetID="12" presetClass="entr" presetSubtype="2"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23" presetClass="entr" presetSubtype="16"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par>
                                <p:cTn id="21" presetID="12" presetClass="entr" presetSubtype="2" fill="hold" nodeType="withEffect">
                                  <p:stCondLst>
                                    <p:cond delay="1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left)">
                                      <p:cBhvr>
                                        <p:cTn id="24" dur="500"/>
                                        <p:tgtEl>
                                          <p:spTgt spid="23"/>
                                        </p:tgtEl>
                                      </p:cBhvr>
                                    </p:animEffect>
                                  </p:childTnLst>
                                </p:cTn>
                              </p:par>
                              <p:par>
                                <p:cTn id="25" presetID="12" presetClass="entr" presetSubtype="2" fill="hold" nodeType="withEffect">
                                  <p:stCondLst>
                                    <p:cond delay="18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left)">
                                      <p:cBhvr>
                                        <p:cTn id="28" dur="500"/>
                                        <p:tgtEl>
                                          <p:spTgt spid="30"/>
                                        </p:tgtEl>
                                      </p:cBhvr>
                                    </p:animEffect>
                                  </p:childTnLst>
                                </p:cTn>
                              </p:par>
                              <p:par>
                                <p:cTn id="29" presetID="12" presetClass="entr" presetSubtype="2" fill="hold" nodeType="withEffect">
                                  <p:stCondLst>
                                    <p:cond delay="22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ppt_x</p:attrName>
                                        </p:attrNameLst>
                                      </p:cBhvr>
                                      <p:tavLst>
                                        <p:tav tm="0">
                                          <p:val>
                                            <p:strVal val="#ppt_x+#ppt_w*1.125000"/>
                                          </p:val>
                                        </p:tav>
                                        <p:tav tm="100000">
                                          <p:val>
                                            <p:strVal val="#ppt_x"/>
                                          </p:val>
                                        </p:tav>
                                      </p:tavLst>
                                    </p:anim>
                                    <p:animEffect transition="in" filter="wipe(left)">
                                      <p:cBhvr>
                                        <p:cTn id="32" dur="500"/>
                                        <p:tgtEl>
                                          <p:spTgt spid="31"/>
                                        </p:tgtEl>
                                      </p:cBhvr>
                                    </p:animEffect>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8836188">
            <a:off x="2796603" y="-807176"/>
            <a:ext cx="11056882" cy="7666412"/>
          </a:xfrm>
          <a:prstGeom prst="rect">
            <a:avLst/>
          </a:prstGeom>
        </p:spPr>
      </p:pic>
      <p:grpSp>
        <p:nvGrpSpPr>
          <p:cNvPr id="27" name="组合 26"/>
          <p:cNvGrpSpPr/>
          <p:nvPr/>
        </p:nvGrpSpPr>
        <p:grpSpPr>
          <a:xfrm>
            <a:off x="0" y="2710631"/>
            <a:ext cx="762000" cy="1590622"/>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891524" y="4500798"/>
              <a:ext cx="3362326" cy="453426"/>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2"/>
          <p:cNvSpPr txBox="1"/>
          <p:nvPr/>
        </p:nvSpPr>
        <p:spPr>
          <a:xfrm>
            <a:off x="1386885" y="2629360"/>
            <a:ext cx="4499177" cy="132347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8000" dirty="0">
                <a:solidFill>
                  <a:srgbClr val="3E4150"/>
                </a:solidFill>
              </a:rPr>
              <a:t>感谢聆听</a:t>
            </a:r>
          </a:p>
        </p:txBody>
      </p:sp>
      <p:grpSp>
        <p:nvGrpSpPr>
          <p:cNvPr id="32" name="Group 31">
            <a:extLst>
              <a:ext uri="{FF2B5EF4-FFF2-40B4-BE49-F238E27FC236}">
                <a16:creationId xmlns:a16="http://schemas.microsoft.com/office/drawing/2014/main" id="{FE9B509A-ED89-4E2E-A4C8-1191FC3C4141}"/>
              </a:ext>
            </a:extLst>
          </p:cNvPr>
          <p:cNvGrpSpPr/>
          <p:nvPr/>
        </p:nvGrpSpPr>
        <p:grpSpPr>
          <a:xfrm>
            <a:off x="8501115" y="406631"/>
            <a:ext cx="2304000" cy="2304000"/>
            <a:chOff x="1212681" y="1382610"/>
            <a:chExt cx="2304000" cy="2304000"/>
          </a:xfrm>
        </p:grpSpPr>
        <p:grpSp>
          <p:nvGrpSpPr>
            <p:cNvPr id="34" name="组合 4">
              <a:extLst>
                <a:ext uri="{FF2B5EF4-FFF2-40B4-BE49-F238E27FC236}">
                  <a16:creationId xmlns:a16="http://schemas.microsoft.com/office/drawing/2014/main" id="{B501FC8B-DB7B-419E-A552-B771E6D3A8B7}"/>
                </a:ext>
              </a:extLst>
            </p:cNvPr>
            <p:cNvGrpSpPr/>
            <p:nvPr/>
          </p:nvGrpSpPr>
          <p:grpSpPr>
            <a:xfrm>
              <a:off x="1212681" y="1382610"/>
              <a:ext cx="2304000" cy="2304000"/>
              <a:chOff x="1717608" y="4123812"/>
              <a:chExt cx="2304000" cy="2304000"/>
            </a:xfrm>
          </p:grpSpPr>
          <p:sp>
            <p:nvSpPr>
              <p:cNvPr id="36" name="椭圆 5">
                <a:extLst>
                  <a:ext uri="{FF2B5EF4-FFF2-40B4-BE49-F238E27FC236}">
                    <a16:creationId xmlns:a16="http://schemas.microsoft.com/office/drawing/2014/main" id="{7A9CFF86-30F9-45E9-875D-492C70129FEB}"/>
                  </a:ext>
                </a:extLst>
              </p:cNvPr>
              <p:cNvSpPr/>
              <p:nvPr/>
            </p:nvSpPr>
            <p:spPr>
              <a:xfrm>
                <a:off x="1717608" y="4123812"/>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6">
                <a:extLst>
                  <a:ext uri="{FF2B5EF4-FFF2-40B4-BE49-F238E27FC236}">
                    <a16:creationId xmlns:a16="http://schemas.microsoft.com/office/drawing/2014/main" id="{18111E20-A263-4348-8F31-D5FD63C0B0D4}"/>
                  </a:ext>
                </a:extLst>
              </p:cNvPr>
              <p:cNvSpPr/>
              <p:nvPr/>
            </p:nvSpPr>
            <p:spPr>
              <a:xfrm>
                <a:off x="1767467" y="4173671"/>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5" name="图片 32">
              <a:extLst>
                <a:ext uri="{FF2B5EF4-FFF2-40B4-BE49-F238E27FC236}">
                  <a16:creationId xmlns:a16="http://schemas.microsoft.com/office/drawing/2014/main" id="{E8553E6A-1A0C-4DD5-99E8-D6EF9FB29DF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180" b="100000" l="0" r="100000"/>
                      </a14:imgEffect>
                    </a14:imgLayer>
                  </a14:imgProps>
                </a:ext>
                <a:ext uri="{28A0092B-C50C-407E-A947-70E740481C1C}">
                  <a14:useLocalDpi xmlns:a14="http://schemas.microsoft.com/office/drawing/2010/main" val="0"/>
                </a:ext>
              </a:extLst>
            </a:blip>
            <a:stretch>
              <a:fillRect/>
            </a:stretch>
          </p:blipFill>
          <p:spPr>
            <a:xfrm>
              <a:off x="1425887" y="1432469"/>
              <a:ext cx="1877588" cy="2035852"/>
            </a:xfrm>
            <a:prstGeom prst="rect">
              <a:avLst/>
            </a:prstGeom>
          </p:spPr>
        </p:pic>
      </p:gr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506" y="2743743"/>
            <a:ext cx="4095750" cy="4095750"/>
          </a:xfrm>
          <a:prstGeom prst="rect">
            <a:avLst/>
          </a:prstGeom>
        </p:spPr>
      </p:pic>
      <p:sp>
        <p:nvSpPr>
          <p:cNvPr id="3" name="文本框 2"/>
          <p:cNvSpPr txBox="1"/>
          <p:nvPr/>
        </p:nvSpPr>
        <p:spPr>
          <a:xfrm>
            <a:off x="673100" y="5219700"/>
            <a:ext cx="3975100" cy="1569660"/>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Tel</a:t>
            </a:r>
            <a:r>
              <a:rPr lang="zh-CN" altLang="en-US" sz="4800" b="1" dirty="0">
                <a:latin typeface="Times New Roman" panose="02020603050405020304" pitchFamily="18" charset="0"/>
                <a:cs typeface="Times New Roman" panose="02020603050405020304" pitchFamily="18" charset="0"/>
              </a:rPr>
              <a:t>：</a:t>
            </a:r>
            <a:r>
              <a:rPr lang="en-US" altLang="zh-CN" sz="4800" b="1" dirty="0">
                <a:latin typeface="Times New Roman" panose="02020603050405020304" pitchFamily="18" charset="0"/>
                <a:cs typeface="Times New Roman" panose="02020603050405020304" pitchFamily="18" charset="0"/>
              </a:rPr>
              <a:t>13259892628</a:t>
            </a:r>
            <a:endParaRPr lang="zh-CN" altLang="en-US" sz="4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云计算概念</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15316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1938992"/>
          </a:xfrm>
          <a:prstGeom prst="rect">
            <a:avLst/>
          </a:prstGeom>
        </p:spPr>
        <p:txBody>
          <a:bodyPr wrap="square">
            <a:spAutoFit/>
          </a:bodyPr>
          <a:lstStyle/>
          <a:p>
            <a:r>
              <a:rPr lang="zh-CN" altLang="en-US" sz="2400" b="1" dirty="0"/>
              <a:t>如果能将机房设备维护、管理与软体升级交给专人处理，根据自身的需求量租借空间与服务，像水电一样，随时按需供应计算、服务和应用等资源，不是省了许多麻烦吗？</a:t>
            </a:r>
          </a:p>
          <a:p>
            <a:r>
              <a:rPr lang="zh-CN" altLang="en-US" sz="2400" b="1" dirty="0"/>
              <a:t>于是就诞生了云计算，也衍生出了云计算的三种服务类型</a:t>
            </a:r>
            <a:r>
              <a:rPr lang="en-US" altLang="zh-CN" sz="2400" b="1" dirty="0"/>
              <a:t>——</a:t>
            </a:r>
            <a:r>
              <a:rPr lang="zh-CN" altLang="en-US" sz="2400" b="1" dirty="0"/>
              <a:t>将基础设施作为服务（</a:t>
            </a:r>
            <a:r>
              <a:rPr lang="en-US" altLang="zh-CN" sz="2400" b="1" dirty="0"/>
              <a:t>IaaS</a:t>
            </a:r>
            <a:r>
              <a:rPr lang="zh-CN" altLang="en-US" sz="2400" b="1" dirty="0"/>
              <a:t>）、将平台作为服务（</a:t>
            </a:r>
            <a:r>
              <a:rPr lang="en-US" altLang="zh-CN" sz="2400" b="1" dirty="0"/>
              <a:t>SaaS</a:t>
            </a:r>
            <a:r>
              <a:rPr lang="zh-CN" altLang="en-US" sz="2400" b="1" dirty="0"/>
              <a:t>）和将软件作为服务（</a:t>
            </a:r>
            <a:r>
              <a:rPr lang="en-US" altLang="zh-CN" sz="2400" b="1" dirty="0"/>
              <a:t>PaaS</a:t>
            </a:r>
            <a:r>
              <a:rPr lang="zh-CN" altLang="en-US" sz="2400" b="1" dirty="0"/>
              <a:t>）。</a:t>
            </a:r>
          </a:p>
        </p:txBody>
      </p:sp>
    </p:spTree>
    <p:extLst>
      <p:ext uri="{BB962C8B-B14F-4D97-AF65-F5344CB8AC3E}">
        <p14:creationId xmlns:p14="http://schemas.microsoft.com/office/powerpoint/2010/main" val="24867365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750207" y="1738086"/>
            <a:ext cx="10204450" cy="830997"/>
          </a:xfrm>
          <a:prstGeom prst="rect">
            <a:avLst/>
          </a:prstGeom>
        </p:spPr>
        <p:txBody>
          <a:bodyPr wrap="square">
            <a:spAutoFit/>
          </a:bodyPr>
          <a:lstStyle/>
          <a:p>
            <a:r>
              <a:rPr lang="zh-CN" altLang="en-US" sz="2400" b="1" dirty="0"/>
              <a:t>如何理解</a:t>
            </a:r>
            <a:r>
              <a:rPr lang="en-US" altLang="zh-CN" sz="2400" b="1" dirty="0"/>
              <a:t>IaaS</a:t>
            </a:r>
            <a:r>
              <a:rPr lang="zh-CN" altLang="en-US" sz="2400" b="1" dirty="0"/>
              <a:t>、</a:t>
            </a:r>
            <a:r>
              <a:rPr lang="en-US" altLang="zh-CN" sz="2400" b="1" dirty="0"/>
              <a:t>PaaS</a:t>
            </a:r>
            <a:r>
              <a:rPr lang="zh-CN" altLang="en-US" sz="2400" b="1" dirty="0"/>
              <a:t>和</a:t>
            </a:r>
            <a:r>
              <a:rPr lang="en-US" altLang="zh-CN" sz="2400" b="1" dirty="0"/>
              <a:t>SaaS</a:t>
            </a:r>
            <a:r>
              <a:rPr lang="zh-CN" altLang="en-US" sz="2400" b="1" dirty="0"/>
              <a:t>？用制作披萨的过程形象的说明了三者区别</a:t>
            </a:r>
            <a:r>
              <a:rPr lang="en-US" altLang="zh-CN" sz="2400" b="1" dirty="0"/>
              <a:t>:</a:t>
            </a:r>
          </a:p>
          <a:p>
            <a:r>
              <a:rPr lang="zh-CN" altLang="en-US" sz="2400" b="1" dirty="0"/>
              <a:t>一个“吃货”怎样才能吃到披萨呢？主要分为三种“吃货”：</a:t>
            </a:r>
          </a:p>
        </p:txBody>
      </p:sp>
      <p:pic>
        <p:nvPicPr>
          <p:cNvPr id="7" name="图片 6">
            <a:extLst>
              <a:ext uri="{FF2B5EF4-FFF2-40B4-BE49-F238E27FC236}">
                <a16:creationId xmlns:a16="http://schemas.microsoft.com/office/drawing/2014/main" id="{FF85C5D5-09F9-421D-9EBD-B19A237C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3" y="2858180"/>
            <a:ext cx="6096000" cy="3286125"/>
          </a:xfrm>
          <a:prstGeom prst="rect">
            <a:avLst/>
          </a:prstGeom>
        </p:spPr>
      </p:pic>
    </p:spTree>
    <p:extLst>
      <p:ext uri="{BB962C8B-B14F-4D97-AF65-F5344CB8AC3E}">
        <p14:creationId xmlns:p14="http://schemas.microsoft.com/office/powerpoint/2010/main" val="18627535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750207" y="1738086"/>
            <a:ext cx="10204450"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a:t>在家自己做</a:t>
            </a:r>
            <a:r>
              <a:rPr lang="en-US" altLang="zh-CN" sz="2400" b="1" dirty="0"/>
              <a:t>:</a:t>
            </a:r>
            <a:r>
              <a:rPr lang="zh-CN" altLang="en-US" sz="2400" b="1" dirty="0"/>
              <a:t>这样的吃货现在不多了，这很麻烦，你得准备很多东西，发面、做面团、进烤箱</a:t>
            </a:r>
            <a:r>
              <a:rPr lang="en-US" altLang="zh-CN" sz="2400" b="1" dirty="0"/>
              <a:t>... </a:t>
            </a:r>
            <a:r>
              <a:rPr lang="zh-CN" altLang="en-US" sz="2400" b="1" dirty="0"/>
              <a:t>这叫本地部署。你还不一定能做得好吃。</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买好速食披萨回家自己做</a:t>
            </a:r>
            <a:r>
              <a:rPr lang="en-US" altLang="zh-CN" sz="2400" b="1" dirty="0"/>
              <a:t>:</a:t>
            </a:r>
            <a:r>
              <a:rPr lang="zh-CN" altLang="en-US" sz="2400" b="1" dirty="0"/>
              <a:t>你只需要从披萨店里买回成品，回家烘焙就好了，在自己的餐桌上吃。和自己在家做不同，你需要一个</a:t>
            </a:r>
            <a:r>
              <a:rPr lang="en-US" altLang="zh-CN" sz="2400" b="1" dirty="0"/>
              <a:t>pizza</a:t>
            </a:r>
            <a:r>
              <a:rPr lang="zh-CN" altLang="en-US" sz="2400" b="1" dirty="0"/>
              <a:t>供应商，这叫基础设施作为服务（</a:t>
            </a:r>
            <a:r>
              <a:rPr lang="en-US" altLang="zh-CN" sz="2400" b="1" dirty="0"/>
              <a:t>IaaS</a:t>
            </a:r>
            <a:r>
              <a:rPr lang="zh-CN" altLang="en-US" sz="2400" b="1" dirty="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打电话叫外卖将披萨送到家中</a:t>
            </a:r>
            <a:r>
              <a:rPr lang="en-US" altLang="zh-CN" sz="2400" b="1" dirty="0"/>
              <a:t>:</a:t>
            </a:r>
            <a:r>
              <a:rPr lang="zh-CN" altLang="en-US" sz="2400" b="1" dirty="0"/>
              <a:t>打个电话，</a:t>
            </a:r>
            <a:r>
              <a:rPr lang="en-US" altLang="zh-CN" sz="2400" b="1" dirty="0"/>
              <a:t>pizza</a:t>
            </a:r>
            <a:r>
              <a:rPr lang="zh-CN" altLang="en-US" sz="2400" b="1" dirty="0"/>
              <a:t>就送到家门口，这叫平台作为服务（</a:t>
            </a:r>
            <a:r>
              <a:rPr lang="en-US" altLang="zh-CN" sz="2400" b="1" dirty="0"/>
              <a:t>SaaS</a:t>
            </a:r>
            <a:r>
              <a:rPr lang="zh-CN" altLang="en-US" sz="2400" b="1" dirty="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去披萨店里吃</a:t>
            </a:r>
            <a:r>
              <a:rPr lang="en-US" altLang="zh-CN" sz="2400" b="1" dirty="0"/>
              <a:t>:</a:t>
            </a:r>
            <a:r>
              <a:rPr lang="zh-CN" altLang="en-US" sz="2400" b="1" dirty="0"/>
              <a:t>你什么都不需要准备，连餐桌也是</a:t>
            </a:r>
            <a:r>
              <a:rPr lang="en-US" altLang="zh-CN" sz="2400" b="1" dirty="0"/>
              <a:t>pizza</a:t>
            </a:r>
            <a:r>
              <a:rPr lang="zh-CN" altLang="en-US" sz="2400" b="1" dirty="0"/>
              <a:t>店里的，这叫将软件作为服务（</a:t>
            </a:r>
            <a:r>
              <a:rPr lang="en-US" altLang="zh-CN" sz="2400" b="1" dirty="0"/>
              <a:t>PaaS</a:t>
            </a:r>
            <a:r>
              <a:rPr lang="zh-CN" altLang="en-US" sz="2400" b="1" dirty="0"/>
              <a:t>）</a:t>
            </a:r>
          </a:p>
        </p:txBody>
      </p:sp>
    </p:spTree>
    <p:extLst>
      <p:ext uri="{BB962C8B-B14F-4D97-AF65-F5344CB8AC3E}">
        <p14:creationId xmlns:p14="http://schemas.microsoft.com/office/powerpoint/2010/main" val="9333356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750207" y="1738086"/>
            <a:ext cx="10204450"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a:t>在家自己做</a:t>
            </a:r>
            <a:r>
              <a:rPr lang="en-US" altLang="zh-CN" sz="2400" b="1" dirty="0"/>
              <a:t>:</a:t>
            </a:r>
            <a:r>
              <a:rPr lang="zh-CN" altLang="en-US" sz="2400" b="1" dirty="0"/>
              <a:t>这样的吃货现在不多了，这很麻烦，你得准备很多东西，发面、做面团、进烤箱</a:t>
            </a:r>
            <a:r>
              <a:rPr lang="en-US" altLang="zh-CN" sz="2400" b="1" dirty="0"/>
              <a:t>... </a:t>
            </a:r>
            <a:r>
              <a:rPr lang="zh-CN" altLang="en-US" sz="2400" b="1" dirty="0"/>
              <a:t>这叫本地部署。你还不一定能做得好吃。</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买好速食披萨回家自己做</a:t>
            </a:r>
            <a:r>
              <a:rPr lang="en-US" altLang="zh-CN" sz="2400" b="1" dirty="0"/>
              <a:t>:</a:t>
            </a:r>
            <a:r>
              <a:rPr lang="zh-CN" altLang="en-US" sz="2400" b="1" dirty="0"/>
              <a:t>你只需要从披萨店里买回成品，回家烘焙就好了，在自己的餐桌上吃。和自己在家做不同，你需要一个</a:t>
            </a:r>
            <a:r>
              <a:rPr lang="en-US" altLang="zh-CN" sz="2400" b="1" dirty="0"/>
              <a:t>pizza</a:t>
            </a:r>
            <a:r>
              <a:rPr lang="zh-CN" altLang="en-US" sz="2400" b="1" dirty="0"/>
              <a:t>供应商，这叫基础设施作为服务（</a:t>
            </a:r>
            <a:r>
              <a:rPr lang="en-US" altLang="zh-CN" sz="2400" b="1" dirty="0"/>
              <a:t>IaaS</a:t>
            </a:r>
            <a:r>
              <a:rPr lang="zh-CN" altLang="en-US" sz="2400" b="1" dirty="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打电话叫外卖将披萨送到家中</a:t>
            </a:r>
            <a:r>
              <a:rPr lang="en-US" altLang="zh-CN" sz="2400" b="1" dirty="0"/>
              <a:t>:</a:t>
            </a:r>
            <a:r>
              <a:rPr lang="zh-CN" altLang="en-US" sz="2400" b="1" dirty="0"/>
              <a:t>打个电话，</a:t>
            </a:r>
            <a:r>
              <a:rPr lang="en-US" altLang="zh-CN" sz="2400" b="1" dirty="0"/>
              <a:t>pizza</a:t>
            </a:r>
            <a:r>
              <a:rPr lang="zh-CN" altLang="en-US" sz="2400" b="1" dirty="0"/>
              <a:t>就送到家门口，这叫平台作为服务（</a:t>
            </a:r>
            <a:r>
              <a:rPr lang="en-US" altLang="zh-CN" sz="2400" b="1" dirty="0"/>
              <a:t>SaaS</a:t>
            </a:r>
            <a:r>
              <a:rPr lang="zh-CN" altLang="en-US" sz="2400" b="1" dirty="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去披萨店里吃</a:t>
            </a:r>
            <a:r>
              <a:rPr lang="en-US" altLang="zh-CN" sz="2400" b="1" dirty="0"/>
              <a:t>:</a:t>
            </a:r>
            <a:r>
              <a:rPr lang="zh-CN" altLang="en-US" sz="2400" b="1" dirty="0"/>
              <a:t>你什么都不需要准备，连餐桌也是</a:t>
            </a:r>
            <a:r>
              <a:rPr lang="en-US" altLang="zh-CN" sz="2400" b="1" dirty="0"/>
              <a:t>pizza</a:t>
            </a:r>
            <a:r>
              <a:rPr lang="zh-CN" altLang="en-US" sz="2400" b="1" dirty="0"/>
              <a:t>店里的，这叫将软件作为服务（</a:t>
            </a:r>
            <a:r>
              <a:rPr lang="en-US" altLang="zh-CN" sz="2400" b="1" dirty="0"/>
              <a:t>PaaS</a:t>
            </a:r>
            <a:r>
              <a:rPr lang="zh-CN" altLang="en-US" sz="2400" b="1" dirty="0"/>
              <a:t>）</a:t>
            </a:r>
          </a:p>
        </p:txBody>
      </p:sp>
    </p:spTree>
    <p:extLst>
      <p:ext uri="{BB962C8B-B14F-4D97-AF65-F5344CB8AC3E}">
        <p14:creationId xmlns:p14="http://schemas.microsoft.com/office/powerpoint/2010/main" val="184248244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810079" y="1928586"/>
            <a:ext cx="10204450" cy="1200329"/>
          </a:xfrm>
          <a:prstGeom prst="rect">
            <a:avLst/>
          </a:prstGeom>
        </p:spPr>
        <p:txBody>
          <a:bodyPr wrap="square">
            <a:spAutoFit/>
          </a:bodyPr>
          <a:lstStyle/>
          <a:p>
            <a:r>
              <a:rPr lang="zh-CN" altLang="en-US" sz="2400" b="1" dirty="0"/>
              <a:t>假设你是一家提供云服务的公司，你拥有硬件基础设施、软件应用等等一切，你把它们分为三层：基础设施（</a:t>
            </a:r>
            <a:r>
              <a:rPr lang="en-US" altLang="zh-CN" sz="2400" b="1" dirty="0"/>
              <a:t>infrastructure</a:t>
            </a:r>
            <a:r>
              <a:rPr lang="zh-CN" altLang="en-US" sz="2400" b="1" dirty="0"/>
              <a:t>）、平台（</a:t>
            </a:r>
            <a:r>
              <a:rPr lang="en-US" altLang="zh-CN" sz="2400" b="1" dirty="0"/>
              <a:t>platform</a:t>
            </a:r>
            <a:r>
              <a:rPr lang="zh-CN" altLang="en-US" sz="2400" b="1" dirty="0"/>
              <a:t>）和软件（</a:t>
            </a:r>
            <a:r>
              <a:rPr lang="en-US" altLang="zh-CN" sz="2400" b="1" dirty="0"/>
              <a:t>software</a:t>
            </a:r>
            <a:r>
              <a:rPr lang="zh-CN" altLang="en-US" sz="2400" b="1" dirty="0"/>
              <a:t>），如下图：</a:t>
            </a:r>
          </a:p>
        </p:txBody>
      </p:sp>
      <p:pic>
        <p:nvPicPr>
          <p:cNvPr id="6" name="图片 5" descr="图片包含 屏幕截图&#10;&#10;自动生成的说明">
            <a:extLst>
              <a:ext uri="{FF2B5EF4-FFF2-40B4-BE49-F238E27FC236}">
                <a16:creationId xmlns:a16="http://schemas.microsoft.com/office/drawing/2014/main" id="{BCCF83CB-3375-4FC5-9805-9546958D3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130" y="3429000"/>
            <a:ext cx="5619512" cy="2616585"/>
          </a:xfrm>
          <a:prstGeom prst="rect">
            <a:avLst/>
          </a:prstGeom>
        </p:spPr>
      </p:pic>
    </p:spTree>
    <p:extLst>
      <p:ext uri="{BB962C8B-B14F-4D97-AF65-F5344CB8AC3E}">
        <p14:creationId xmlns:p14="http://schemas.microsoft.com/office/powerpoint/2010/main" val="12649635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云计算历史</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363778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68495" y="971634"/>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793750" y="1640975"/>
            <a:ext cx="10204450" cy="4893647"/>
          </a:xfrm>
          <a:prstGeom prst="rect">
            <a:avLst/>
          </a:prstGeom>
        </p:spPr>
        <p:txBody>
          <a:bodyPr wrap="square">
            <a:spAutoFit/>
          </a:bodyPr>
          <a:lstStyle/>
          <a:p>
            <a:pPr marL="342900" indent="-342900">
              <a:buFont typeface="Arial" panose="020B0604020202020204" pitchFamily="34" charset="0"/>
              <a:buChar char="•"/>
            </a:pPr>
            <a:r>
              <a:rPr lang="en-US" altLang="zh-CN" sz="2400" b="1" dirty="0"/>
              <a:t>IaaS: IaaS</a:t>
            </a:r>
            <a:r>
              <a:rPr lang="zh-CN" altLang="en-US" sz="2400" b="1" dirty="0"/>
              <a:t>就是出租服务器、存储和网络设备，让租用者初期不必花大价钱购买硬件设备，也更加弹性，业务增长时增加租用量，业务下降时减少租用量。</a:t>
            </a:r>
            <a:endParaRPr lang="en-US" altLang="zh-CN" sz="2400" b="1" dirty="0"/>
          </a:p>
          <a:p>
            <a:pPr marL="342900" indent="-342900">
              <a:buFont typeface="Arial" panose="020B0604020202020204" pitchFamily="34" charset="0"/>
              <a:buChar char="•"/>
            </a:pPr>
            <a:endParaRPr lang="zh-CN" altLang="en-US" sz="2400" b="1" dirty="0"/>
          </a:p>
          <a:p>
            <a:pPr marL="342900" indent="-342900">
              <a:buFont typeface="Arial" panose="020B0604020202020204" pitchFamily="34" charset="0"/>
              <a:buChar char="•"/>
            </a:pPr>
            <a:r>
              <a:rPr lang="en-US" altLang="zh-CN" sz="2400" b="1" dirty="0"/>
              <a:t>PaaS: PaaS</a:t>
            </a:r>
            <a:r>
              <a:rPr lang="zh-CN" altLang="en-US" sz="2400" b="1" dirty="0"/>
              <a:t>是在</a:t>
            </a:r>
            <a:r>
              <a:rPr lang="en-US" altLang="zh-CN" sz="2400" b="1" dirty="0"/>
              <a:t>SaaS</a:t>
            </a:r>
            <a:r>
              <a:rPr lang="zh-CN" altLang="en-US" sz="2400" b="1" dirty="0"/>
              <a:t>，也就是线上软件之后兴起的一种新构架，它提供完整的云端开发环境，意味着软件开发者无需本地安装开发工具，直接在远端进行开发，这不但节省了开发者的成本和时间，且加快了产品上线时间。</a:t>
            </a:r>
            <a:endParaRPr lang="en-US" altLang="zh-CN" sz="2400" b="1" dirty="0"/>
          </a:p>
          <a:p>
            <a:pPr marL="342900" indent="-342900">
              <a:buFont typeface="Arial" panose="020B0604020202020204" pitchFamily="34" charset="0"/>
              <a:buChar char="•"/>
            </a:pPr>
            <a:endParaRPr lang="zh-CN" altLang="en-US" sz="2400" b="1" dirty="0"/>
          </a:p>
          <a:p>
            <a:pPr marL="342900" indent="-342900">
              <a:buFont typeface="Arial" panose="020B0604020202020204" pitchFamily="34" charset="0"/>
              <a:buChar char="•"/>
            </a:pPr>
            <a:r>
              <a:rPr lang="en-US" altLang="zh-CN" sz="2400" b="1" dirty="0"/>
              <a:t>SaaS:</a:t>
            </a:r>
            <a:r>
              <a:rPr lang="zh-CN" altLang="en-US" sz="2400" b="1" dirty="0"/>
              <a:t>我们每天都会接触到</a:t>
            </a:r>
            <a:r>
              <a:rPr lang="en-US" altLang="zh-CN" sz="2400" b="1" dirty="0"/>
              <a:t>SaaS</a:t>
            </a:r>
            <a:r>
              <a:rPr lang="zh-CN" altLang="en-US" sz="2400" b="1" dirty="0"/>
              <a:t>，简单的讲，就是软件放在云端，我们需要的时候可上网通过浏览器或客户端线上使用软件，不必本地下载再按照，比如我们经常使用的</a:t>
            </a:r>
            <a:r>
              <a:rPr lang="en-US" altLang="zh-CN" sz="2400" b="1" dirty="0"/>
              <a:t>Evernote</a:t>
            </a:r>
            <a:r>
              <a:rPr lang="zh-CN" altLang="en-US" sz="2400" b="1" dirty="0"/>
              <a:t>、</a:t>
            </a:r>
            <a:r>
              <a:rPr lang="en-US" altLang="zh-CN" sz="2400" b="1" dirty="0"/>
              <a:t>iCloud</a:t>
            </a:r>
            <a:r>
              <a:rPr lang="zh-CN" altLang="en-US" sz="2400" b="1" dirty="0"/>
              <a:t>、</a:t>
            </a:r>
            <a:r>
              <a:rPr lang="en-US" altLang="zh-CN" sz="2400" b="1" dirty="0"/>
              <a:t>Hotmail</a:t>
            </a:r>
            <a:r>
              <a:rPr lang="zh-CN" altLang="en-US" sz="2400" b="1" dirty="0"/>
              <a:t>、</a:t>
            </a:r>
            <a:r>
              <a:rPr lang="en-US" altLang="zh-CN" sz="2400" b="1" dirty="0"/>
              <a:t>Office 365</a:t>
            </a:r>
            <a:r>
              <a:rPr lang="zh-CN" altLang="en-US" sz="2400" b="1" dirty="0"/>
              <a:t>等等。不只是电脑，手机也可以登入同一服务，实时同步。</a:t>
            </a:r>
          </a:p>
        </p:txBody>
      </p:sp>
    </p:spTree>
    <p:extLst>
      <p:ext uri="{BB962C8B-B14F-4D97-AF65-F5344CB8AC3E}">
        <p14:creationId xmlns:p14="http://schemas.microsoft.com/office/powerpoint/2010/main" val="13343945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云计算的概念</a:t>
            </a:r>
          </a:p>
        </p:txBody>
      </p:sp>
      <p:sp>
        <p:nvSpPr>
          <p:cNvPr id="3" name="矩形 2">
            <a:extLst>
              <a:ext uri="{FF2B5EF4-FFF2-40B4-BE49-F238E27FC236}">
                <a16:creationId xmlns:a16="http://schemas.microsoft.com/office/drawing/2014/main" id="{EE251C25-D7FB-4601-978E-D92882A85730}"/>
              </a:ext>
            </a:extLst>
          </p:cNvPr>
          <p:cNvSpPr/>
          <p:nvPr/>
        </p:nvSpPr>
        <p:spPr>
          <a:xfrm>
            <a:off x="847054" y="2432050"/>
            <a:ext cx="10204450" cy="2677656"/>
          </a:xfrm>
          <a:prstGeom prst="rect">
            <a:avLst/>
          </a:prstGeom>
        </p:spPr>
        <p:txBody>
          <a:bodyPr wrap="square">
            <a:spAutoFit/>
          </a:bodyPr>
          <a:lstStyle/>
          <a:p>
            <a:r>
              <a:rPr lang="zh-CN" altLang="en-US" sz="2400" b="1" dirty="0"/>
              <a:t>　　网格计算池将计算和存储资源虚拟成为一个可以任意组合分配的集合，他的规模可以动态扩展，分配给用户的处理能力可以动态回收重用。这种模式能够大大提高资源的利用率</a:t>
            </a:r>
            <a:r>
              <a:rPr lang="en-US" altLang="zh-CN" sz="2400" b="1" dirty="0"/>
              <a:t>;</a:t>
            </a:r>
            <a:r>
              <a:rPr lang="zh-CN" altLang="en-US" sz="2400" b="1" dirty="0"/>
              <a:t>提升平台的服务质量。</a:t>
            </a:r>
          </a:p>
          <a:p>
            <a:r>
              <a:rPr lang="zh-CN" altLang="en-US" sz="2400" b="1" dirty="0"/>
              <a:t>　　云计算是并行计算、分布式计算和网格计算的发展，或者说是这些计算科学概念的商业实现。云计算是虚拟化、效用计算及将基础设施作为服务</a:t>
            </a:r>
            <a:r>
              <a:rPr lang="en-US" altLang="zh-CN" sz="2400" b="1" dirty="0" err="1"/>
              <a:t>laas</a:t>
            </a:r>
            <a:r>
              <a:rPr lang="zh-CN" altLang="en-US" sz="2400" b="1" dirty="0"/>
              <a:t>、将平台作为服务</a:t>
            </a:r>
            <a:r>
              <a:rPr lang="en-US" altLang="zh-CN" sz="2400" b="1" dirty="0"/>
              <a:t>PaaS</a:t>
            </a:r>
            <a:r>
              <a:rPr lang="zh-CN" altLang="en-US" sz="2400" b="1" dirty="0"/>
              <a:t>和将软件作为服务</a:t>
            </a:r>
            <a:r>
              <a:rPr lang="en-US" altLang="zh-CN" sz="2400" b="1" dirty="0"/>
              <a:t>SaaS</a:t>
            </a:r>
            <a:r>
              <a:rPr lang="zh-CN" altLang="en-US" sz="2400" b="1" dirty="0"/>
              <a:t>等概念混合演进并跃升的结果。</a:t>
            </a:r>
          </a:p>
        </p:txBody>
      </p:sp>
    </p:spTree>
    <p:extLst>
      <p:ext uri="{BB962C8B-B14F-4D97-AF65-F5344CB8AC3E}">
        <p14:creationId xmlns:p14="http://schemas.microsoft.com/office/powerpoint/2010/main" val="37034307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6" name="矩形 5">
            <a:extLst>
              <a:ext uri="{FF2B5EF4-FFF2-40B4-BE49-F238E27FC236}">
                <a16:creationId xmlns:a16="http://schemas.microsoft.com/office/drawing/2014/main" id="{D7A4CB45-A32E-4A01-83A0-8028AFF85D6B}"/>
              </a:ext>
            </a:extLst>
          </p:cNvPr>
          <p:cNvSpPr/>
          <p:nvPr/>
        </p:nvSpPr>
        <p:spPr>
          <a:xfrm>
            <a:off x="2373938" y="1137557"/>
            <a:ext cx="5741362" cy="707886"/>
          </a:xfrm>
          <a:prstGeom prst="rect">
            <a:avLst/>
          </a:prstGeom>
        </p:spPr>
        <p:txBody>
          <a:bodyPr wrap="square">
            <a:spAutoFit/>
          </a:bodyPr>
          <a:lstStyle/>
          <a:p>
            <a:pPr algn="ctr"/>
            <a:r>
              <a:rPr lang="zh-CN" altLang="en-US" sz="4000" b="1"/>
              <a:t>云计算的五个基本特征</a:t>
            </a:r>
            <a:endParaRPr lang="zh-CN" altLang="en-US" sz="4000" b="1" dirty="0"/>
          </a:p>
        </p:txBody>
      </p:sp>
      <p:sp>
        <p:nvSpPr>
          <p:cNvPr id="5" name="矩形 4">
            <a:extLst>
              <a:ext uri="{FF2B5EF4-FFF2-40B4-BE49-F238E27FC236}">
                <a16:creationId xmlns:a16="http://schemas.microsoft.com/office/drawing/2014/main" id="{6C24C824-C485-4EB7-A371-7A6F9879E76D}"/>
              </a:ext>
            </a:extLst>
          </p:cNvPr>
          <p:cNvSpPr/>
          <p:nvPr/>
        </p:nvSpPr>
        <p:spPr>
          <a:xfrm>
            <a:off x="1464129" y="2427514"/>
            <a:ext cx="9089571" cy="2862322"/>
          </a:xfrm>
          <a:prstGeom prst="rect">
            <a:avLst/>
          </a:prstGeom>
        </p:spPr>
        <p:txBody>
          <a:bodyPr wrap="square">
            <a:spAutoFit/>
          </a:bodyPr>
          <a:lstStyle/>
          <a:p>
            <a:pPr marL="457200" indent="-457200">
              <a:buFont typeface="Arial" panose="020B0604020202020204" pitchFamily="34" charset="0"/>
              <a:buChar char="•"/>
            </a:pPr>
            <a:r>
              <a:rPr lang="zh-CN" altLang="en-US" sz="3600" dirty="0"/>
              <a:t>按需自助服务 （</a:t>
            </a:r>
            <a:r>
              <a:rPr lang="en-US" altLang="zh-CN" sz="3600" dirty="0"/>
              <a:t>On-demand self-service</a:t>
            </a:r>
            <a:r>
              <a:rPr lang="zh-CN" altLang="en-US" sz="3600" dirty="0"/>
              <a:t>）</a:t>
            </a:r>
          </a:p>
          <a:p>
            <a:pPr marL="457200" indent="-457200">
              <a:buFont typeface="Arial" panose="020B0604020202020204" pitchFamily="34" charset="0"/>
              <a:buChar char="•"/>
            </a:pPr>
            <a:r>
              <a:rPr lang="zh-CN" altLang="en-US" sz="3600" dirty="0"/>
              <a:t>广泛的网络接入 （</a:t>
            </a:r>
            <a:r>
              <a:rPr lang="en-US" altLang="zh-CN" sz="3600" dirty="0"/>
              <a:t>Broad network access</a:t>
            </a:r>
            <a:r>
              <a:rPr lang="zh-CN" altLang="en-US" sz="3600" dirty="0"/>
              <a:t>）</a:t>
            </a:r>
          </a:p>
          <a:p>
            <a:pPr marL="457200" indent="-457200">
              <a:buFont typeface="Arial" panose="020B0604020202020204" pitchFamily="34" charset="0"/>
              <a:buChar char="•"/>
            </a:pPr>
            <a:r>
              <a:rPr lang="zh-CN" altLang="en-US" sz="3600" dirty="0"/>
              <a:t>资源池 （</a:t>
            </a:r>
            <a:r>
              <a:rPr lang="en-US" altLang="zh-CN" sz="3600" dirty="0"/>
              <a:t>Resource pooling</a:t>
            </a:r>
            <a:r>
              <a:rPr lang="zh-CN" altLang="en-US" sz="3600" dirty="0"/>
              <a:t>）</a:t>
            </a:r>
          </a:p>
          <a:p>
            <a:pPr marL="457200" indent="-457200">
              <a:buFont typeface="Arial" panose="020B0604020202020204" pitchFamily="34" charset="0"/>
              <a:buChar char="•"/>
            </a:pPr>
            <a:r>
              <a:rPr lang="zh-CN" altLang="en-US" sz="3600" dirty="0"/>
              <a:t>快速弹性化 （</a:t>
            </a:r>
            <a:r>
              <a:rPr lang="en-US" altLang="zh-CN" sz="3600" dirty="0"/>
              <a:t>Rapid elasticity </a:t>
            </a:r>
            <a:r>
              <a:rPr lang="zh-CN" altLang="en-US" sz="3600" dirty="0"/>
              <a:t>）</a:t>
            </a:r>
          </a:p>
          <a:p>
            <a:pPr marL="457200" indent="-457200">
              <a:buFont typeface="Arial" panose="020B0604020202020204" pitchFamily="34" charset="0"/>
              <a:buChar char="•"/>
            </a:pPr>
            <a:r>
              <a:rPr lang="zh-CN" altLang="en-US" sz="3600" dirty="0"/>
              <a:t>可度量的服务 （</a:t>
            </a:r>
            <a:r>
              <a:rPr lang="en-US" altLang="zh-CN" sz="3600" dirty="0"/>
              <a:t>Measured Service</a:t>
            </a:r>
            <a:r>
              <a:rPr lang="zh-CN" altLang="en-US" sz="3600" dirty="0"/>
              <a:t>）</a:t>
            </a:r>
          </a:p>
        </p:txBody>
      </p:sp>
    </p:spTree>
    <p:extLst>
      <p:ext uri="{BB962C8B-B14F-4D97-AF65-F5344CB8AC3E}">
        <p14:creationId xmlns:p14="http://schemas.microsoft.com/office/powerpoint/2010/main" val="12368087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5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500"/>
                                        <p:tgtEl>
                                          <p:spTgt spid="5">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animEffect transition="in" filter="fade">
                                      <p:cBhvr>
                                        <p:cTn id="49" dur="500"/>
                                        <p:tgtEl>
                                          <p:spTgt spid="5">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6"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云环境</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43769473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5" name="矩形 4">
            <a:extLst>
              <a:ext uri="{FF2B5EF4-FFF2-40B4-BE49-F238E27FC236}">
                <a16:creationId xmlns:a16="http://schemas.microsoft.com/office/drawing/2014/main" id="{6C24C824-C485-4EB7-A371-7A6F9879E76D}"/>
              </a:ext>
            </a:extLst>
          </p:cNvPr>
          <p:cNvSpPr/>
          <p:nvPr/>
        </p:nvSpPr>
        <p:spPr>
          <a:xfrm>
            <a:off x="936172" y="2432957"/>
            <a:ext cx="9285514" cy="2862322"/>
          </a:xfrm>
          <a:prstGeom prst="rect">
            <a:avLst/>
          </a:prstGeom>
        </p:spPr>
        <p:txBody>
          <a:bodyPr wrap="square">
            <a:spAutoFit/>
          </a:bodyPr>
          <a:lstStyle/>
          <a:p>
            <a:pPr marL="571500" indent="-571500">
              <a:buFont typeface="Arial" panose="020B0604020202020204" pitchFamily="34" charset="0"/>
              <a:buChar char="•"/>
            </a:pPr>
            <a:r>
              <a:rPr lang="zh-CN" altLang="en-US" sz="3600" dirty="0"/>
              <a:t>云指的是一个遥远的计算环境，这个环境是用来为计算环境外的用户提供可扩展和可度量的计算资源。</a:t>
            </a:r>
            <a:endParaRPr lang="en-US" altLang="zh-CN" sz="3600" dirty="0"/>
          </a:p>
          <a:p>
            <a:pPr marL="571500" indent="-571500">
              <a:buFont typeface="Arial" panose="020B0604020202020204" pitchFamily="34" charset="0"/>
              <a:buChar char="•"/>
            </a:pPr>
            <a:r>
              <a:rPr lang="zh-CN" altLang="en-US" sz="3600" dirty="0"/>
              <a:t>用户可能不知道具体的云环境在哪里。如用户在深圳，云环境可能在内蒙古。</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云环境</a:t>
            </a:r>
          </a:p>
        </p:txBody>
      </p:sp>
    </p:spTree>
    <p:extLst>
      <p:ext uri="{BB962C8B-B14F-4D97-AF65-F5344CB8AC3E}">
        <p14:creationId xmlns:p14="http://schemas.microsoft.com/office/powerpoint/2010/main" val="37826806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500"/>
                                        <p:tgtEl>
                                          <p:spTgt spid="5">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5" grpId="0" build="p"/>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Rectangle 24">
            <a:extLst>
              <a:ext uri="{FF2B5EF4-FFF2-40B4-BE49-F238E27FC236}">
                <a16:creationId xmlns:a16="http://schemas.microsoft.com/office/drawing/2014/main" id="{4841EA57-DEA6-4BE9-B11E-1FBCC76B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内容占位符 4">
            <a:extLst>
              <a:ext uri="{FF2B5EF4-FFF2-40B4-BE49-F238E27FC236}">
                <a16:creationId xmlns:a16="http://schemas.microsoft.com/office/drawing/2014/main" id="{82EA203C-CFC4-46CD-842A-3674FB2080CD}"/>
              </a:ext>
            </a:extLst>
          </p:cNvPr>
          <p:cNvPicPr>
            <a:picLocks noChangeAspect="1"/>
          </p:cNvPicPr>
          <p:nvPr/>
        </p:nvPicPr>
        <p:blipFill rotWithShape="1">
          <a:blip r:embed="rId2">
            <a:extLst>
              <a:ext uri="{28A0092B-C50C-407E-A947-70E740481C1C}">
                <a14:useLocalDpi xmlns:a14="http://schemas.microsoft.com/office/drawing/2010/main" val="0"/>
              </a:ext>
            </a:extLst>
          </a:blip>
          <a:srcRect t="11971" r="-3" b="16138"/>
          <a:stretch/>
        </p:blipFill>
        <p:spPr>
          <a:xfrm>
            <a:off x="5926240" y="10"/>
            <a:ext cx="6265758" cy="2285990"/>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a:solidFill>
            <a:srgbClr val="FFFFFF">
              <a:shade val="85000"/>
            </a:srgbClr>
          </a:solidFill>
        </p:spPr>
      </p:pic>
      <p:pic>
        <p:nvPicPr>
          <p:cNvPr id="8" name="图片 7">
            <a:extLst>
              <a:ext uri="{FF2B5EF4-FFF2-40B4-BE49-F238E27FC236}">
                <a16:creationId xmlns:a16="http://schemas.microsoft.com/office/drawing/2014/main" id="{E3FC487B-97D6-4AD6-BFB8-BF4847DC1CA5}"/>
              </a:ext>
            </a:extLst>
          </p:cNvPr>
          <p:cNvPicPr>
            <a:picLocks noChangeAspect="1"/>
          </p:cNvPicPr>
          <p:nvPr/>
        </p:nvPicPr>
        <p:blipFill rotWithShape="1">
          <a:blip r:embed="rId3">
            <a:extLst>
              <a:ext uri="{28A0092B-C50C-407E-A947-70E740481C1C}">
                <a14:useLocalDpi xmlns:a14="http://schemas.microsoft.com/office/drawing/2010/main" val="0"/>
              </a:ext>
            </a:extLst>
          </a:blip>
          <a:srcRect t="9418" b="11427"/>
          <a:stretch/>
        </p:blipFill>
        <p:spPr>
          <a:xfrm>
            <a:off x="6988408" y="2286000"/>
            <a:ext cx="5203590" cy="2286000"/>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a:solidFill>
            <a:srgbClr val="FFFFFF">
              <a:shade val="85000"/>
            </a:srgbClr>
          </a:solidFill>
        </p:spPr>
      </p:pic>
      <p:pic>
        <p:nvPicPr>
          <p:cNvPr id="10" name="图片 9">
            <a:extLst>
              <a:ext uri="{FF2B5EF4-FFF2-40B4-BE49-F238E27FC236}">
                <a16:creationId xmlns:a16="http://schemas.microsoft.com/office/drawing/2014/main" id="{F709A1C7-145F-4361-999A-B71FC7388503}"/>
              </a:ext>
            </a:extLst>
          </p:cNvPr>
          <p:cNvPicPr>
            <a:picLocks noChangeAspect="1"/>
          </p:cNvPicPr>
          <p:nvPr/>
        </p:nvPicPr>
        <p:blipFill rotWithShape="1">
          <a:blip r:embed="rId4">
            <a:extLst>
              <a:ext uri="{28A0092B-C50C-407E-A947-70E740481C1C}">
                <a14:useLocalDpi xmlns:a14="http://schemas.microsoft.com/office/drawing/2010/main" val="0"/>
              </a:ext>
            </a:extLst>
          </a:blip>
          <a:srcRect t="5451" b="6995"/>
          <a:stretch/>
        </p:blipFill>
        <p:spPr>
          <a:xfrm>
            <a:off x="8047618" y="4572000"/>
            <a:ext cx="4144382" cy="2286000"/>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27" name="Freeform 15">
            <a:extLst>
              <a:ext uri="{FF2B5EF4-FFF2-40B4-BE49-F238E27FC236}">
                <a16:creationId xmlns:a16="http://schemas.microsoft.com/office/drawing/2014/main" id="{A26922E4-CEB0-4BFE-BAD1-403E6A417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9BC0253C-0929-4311-BF0D-ED8EE328CB03}"/>
              </a:ext>
            </a:extLst>
          </p:cNvPr>
          <p:cNvSpPr>
            <a:spLocks noGrp="1"/>
          </p:cNvSpPr>
          <p:nvPr>
            <p:ph type="title"/>
          </p:nvPr>
        </p:nvSpPr>
        <p:spPr>
          <a:xfrm>
            <a:off x="1001267" y="1167365"/>
            <a:ext cx="5088040" cy="1325563"/>
          </a:xfrm>
        </p:spPr>
        <p:txBody>
          <a:bodyPr>
            <a:normAutofit/>
          </a:bodyPr>
          <a:lstStyle/>
          <a:p>
            <a:r>
              <a:rPr lang="zh-CN" altLang="en-US" sz="4000" b="1" dirty="0">
                <a:solidFill>
                  <a:srgbClr val="000000"/>
                </a:solidFill>
              </a:rPr>
              <a:t>云环境的计算资源</a:t>
            </a:r>
            <a:endParaRPr lang="zh-CN" altLang="en-US" sz="4000" dirty="0">
              <a:solidFill>
                <a:srgbClr val="000000"/>
              </a:solidFill>
            </a:endParaRPr>
          </a:p>
        </p:txBody>
      </p:sp>
      <p:sp>
        <p:nvSpPr>
          <p:cNvPr id="15" name="Content Placeholder 14">
            <a:extLst>
              <a:ext uri="{FF2B5EF4-FFF2-40B4-BE49-F238E27FC236}">
                <a16:creationId xmlns:a16="http://schemas.microsoft.com/office/drawing/2014/main" id="{ED0F8B7A-AEE3-4AFF-8169-D0A76E70254B}"/>
              </a:ext>
            </a:extLst>
          </p:cNvPr>
          <p:cNvSpPr>
            <a:spLocks noGrp="1"/>
          </p:cNvSpPr>
          <p:nvPr>
            <p:ph idx="1"/>
          </p:nvPr>
        </p:nvSpPr>
        <p:spPr>
          <a:xfrm>
            <a:off x="890930" y="2586025"/>
            <a:ext cx="6265758" cy="2550751"/>
          </a:xfrm>
        </p:spPr>
        <p:txBody>
          <a:bodyPr>
            <a:normAutofit/>
          </a:bodyPr>
          <a:lstStyle/>
          <a:p>
            <a:r>
              <a:rPr lang="zh-CN" altLang="en-US" dirty="0">
                <a:solidFill>
                  <a:srgbClr val="000000"/>
                </a:solidFill>
              </a:rPr>
              <a:t>物理服务器</a:t>
            </a:r>
            <a:r>
              <a:rPr lang="en-US" altLang="zh-CN" dirty="0">
                <a:solidFill>
                  <a:srgbClr val="000000"/>
                </a:solidFill>
              </a:rPr>
              <a:t>—CPU, </a:t>
            </a:r>
            <a:r>
              <a:rPr lang="zh-CN" altLang="en-US" dirty="0">
                <a:solidFill>
                  <a:srgbClr val="000000"/>
                </a:solidFill>
              </a:rPr>
              <a:t>内存</a:t>
            </a:r>
            <a:r>
              <a:rPr lang="en-US" altLang="zh-CN" dirty="0">
                <a:solidFill>
                  <a:srgbClr val="000000"/>
                </a:solidFill>
              </a:rPr>
              <a:t>, </a:t>
            </a:r>
            <a:r>
              <a:rPr lang="zh-CN" altLang="en-US" dirty="0">
                <a:solidFill>
                  <a:srgbClr val="000000"/>
                </a:solidFill>
              </a:rPr>
              <a:t>外存（磁盘、磁带）</a:t>
            </a:r>
          </a:p>
          <a:p>
            <a:r>
              <a:rPr lang="zh-CN" altLang="en-US" dirty="0">
                <a:solidFill>
                  <a:srgbClr val="000000"/>
                </a:solidFill>
              </a:rPr>
              <a:t>虚拟服务器</a:t>
            </a:r>
            <a:r>
              <a:rPr lang="en-US" altLang="zh-CN" dirty="0">
                <a:solidFill>
                  <a:srgbClr val="000000"/>
                </a:solidFill>
              </a:rPr>
              <a:t>—CPU, </a:t>
            </a:r>
            <a:r>
              <a:rPr lang="zh-CN" altLang="en-US" dirty="0">
                <a:solidFill>
                  <a:srgbClr val="000000"/>
                </a:solidFill>
              </a:rPr>
              <a:t>内存</a:t>
            </a:r>
            <a:r>
              <a:rPr lang="en-US" altLang="zh-CN" dirty="0">
                <a:solidFill>
                  <a:srgbClr val="000000"/>
                </a:solidFill>
              </a:rPr>
              <a:t>, </a:t>
            </a:r>
            <a:r>
              <a:rPr lang="zh-CN" altLang="en-US" dirty="0">
                <a:solidFill>
                  <a:srgbClr val="000000"/>
                </a:solidFill>
              </a:rPr>
              <a:t>外存</a:t>
            </a:r>
          </a:p>
          <a:p>
            <a:r>
              <a:rPr lang="zh-CN" altLang="en-US" dirty="0">
                <a:solidFill>
                  <a:srgbClr val="000000"/>
                </a:solidFill>
              </a:rPr>
              <a:t>软件</a:t>
            </a:r>
          </a:p>
          <a:p>
            <a:r>
              <a:rPr lang="zh-CN" altLang="en-US" dirty="0">
                <a:solidFill>
                  <a:srgbClr val="000000"/>
                </a:solidFill>
              </a:rPr>
              <a:t>服务 （应用）</a:t>
            </a:r>
          </a:p>
          <a:p>
            <a:pPr marL="0" indent="0">
              <a:buNone/>
            </a:pPr>
            <a:endParaRPr lang="en-US" sz="2000" dirty="0">
              <a:solidFill>
                <a:srgbClr val="000000"/>
              </a:solidFill>
            </a:endParaRPr>
          </a:p>
        </p:txBody>
      </p:sp>
      <p:pic>
        <p:nvPicPr>
          <p:cNvPr id="26" name="图片 29">
            <a:extLst>
              <a:ext uri="{FF2B5EF4-FFF2-40B4-BE49-F238E27FC236}">
                <a16:creationId xmlns:a16="http://schemas.microsoft.com/office/drawing/2014/main" id="{BA7C66EA-4E12-4464-A1C9-ADAE067D4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838" y="148190"/>
            <a:ext cx="3886200" cy="1019175"/>
          </a:xfrm>
          <a:prstGeom prst="rect">
            <a:avLst/>
          </a:prstGeom>
        </p:spPr>
      </p:pic>
    </p:spTree>
    <p:extLst>
      <p:ext uri="{BB962C8B-B14F-4D97-AF65-F5344CB8AC3E}">
        <p14:creationId xmlns:p14="http://schemas.microsoft.com/office/powerpoint/2010/main" val="339490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云环境资源分配</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3539430"/>
          </a:xfrm>
          <a:prstGeom prst="rect">
            <a:avLst/>
          </a:prstGeom>
        </p:spPr>
        <p:txBody>
          <a:bodyPr wrap="square">
            <a:spAutoFit/>
          </a:bodyPr>
          <a:lstStyle/>
          <a:p>
            <a:r>
              <a:rPr lang="zh-CN" altLang="en-US" sz="2800" dirty="0"/>
              <a:t>　云环境下的资源分配机制主要包括 </a:t>
            </a:r>
            <a:r>
              <a:rPr lang="en-US" altLang="zh-CN" sz="2800" dirty="0"/>
              <a:t>5 </a:t>
            </a:r>
            <a:r>
              <a:rPr lang="zh-CN" altLang="en-US" sz="2800" dirty="0"/>
              <a:t>种角色</a:t>
            </a:r>
            <a:r>
              <a:rPr lang="en-US" altLang="zh-CN" sz="2800" dirty="0"/>
              <a:t>:</a:t>
            </a:r>
          </a:p>
          <a:p>
            <a:pPr marL="457200" indent="-457200">
              <a:buFont typeface="Arial" panose="020B0604020202020204" pitchFamily="34" charset="0"/>
              <a:buChar char="•"/>
            </a:pPr>
            <a:r>
              <a:rPr lang="zh-CN" altLang="en-US" sz="2800" dirty="0"/>
              <a:t>云服务提供者</a:t>
            </a:r>
            <a:r>
              <a:rPr lang="en-US" altLang="zh-CN" sz="2800" dirty="0"/>
              <a:t>(cloud service provider,</a:t>
            </a:r>
            <a:r>
              <a:rPr lang="zh-CN" altLang="en-US" sz="2800" dirty="0"/>
              <a:t>简称 </a:t>
            </a:r>
            <a:r>
              <a:rPr lang="en-US" altLang="zh-CN" sz="2800" dirty="0"/>
              <a:t>CSP)</a:t>
            </a:r>
            <a:r>
              <a:rPr lang="zh-CN" altLang="en-US" sz="2800" dirty="0"/>
              <a:t>、</a:t>
            </a:r>
            <a:endParaRPr lang="en-US" altLang="zh-CN" sz="2800" dirty="0"/>
          </a:p>
          <a:p>
            <a:pPr marL="457200" indent="-457200">
              <a:buFont typeface="Arial" panose="020B0604020202020204" pitchFamily="34" charset="0"/>
              <a:buChar char="•"/>
            </a:pPr>
            <a:r>
              <a:rPr lang="zh-CN" altLang="en-US" sz="2800" dirty="0"/>
              <a:t>提供者代理</a:t>
            </a:r>
            <a:r>
              <a:rPr lang="en-US" altLang="zh-CN" sz="2800" dirty="0"/>
              <a:t>(provider agent,</a:t>
            </a:r>
            <a:r>
              <a:rPr lang="zh-CN" altLang="en-US" sz="2800" dirty="0"/>
              <a:t>简称 </a:t>
            </a:r>
            <a:r>
              <a:rPr lang="en-US" altLang="zh-CN" sz="2800" dirty="0"/>
              <a:t>PA)</a:t>
            </a:r>
            <a:r>
              <a:rPr lang="zh-CN" altLang="en-US" sz="2800" dirty="0"/>
              <a:t>、</a:t>
            </a:r>
            <a:endParaRPr lang="en-US" altLang="zh-CN" sz="2800" dirty="0"/>
          </a:p>
          <a:p>
            <a:pPr marL="457200" indent="-457200">
              <a:buFont typeface="Arial" panose="020B0604020202020204" pitchFamily="34" charset="0"/>
              <a:buChar char="•"/>
            </a:pPr>
            <a:r>
              <a:rPr lang="zh-CN" altLang="en-US" sz="2800" dirty="0"/>
              <a:t>云服务消费者</a:t>
            </a:r>
            <a:r>
              <a:rPr lang="en-US" altLang="zh-CN" sz="2800" dirty="0"/>
              <a:t>(cloud service consumer,</a:t>
            </a:r>
            <a:r>
              <a:rPr lang="zh-CN" altLang="en-US" sz="2800" dirty="0"/>
              <a:t>简称 </a:t>
            </a:r>
            <a:r>
              <a:rPr lang="en-US" altLang="zh-CN" sz="2800" dirty="0"/>
              <a:t>CSC)</a:t>
            </a:r>
            <a:r>
              <a:rPr lang="zh-CN" altLang="en-US" sz="2800" dirty="0"/>
              <a:t>、</a:t>
            </a:r>
            <a:endParaRPr lang="en-US" altLang="zh-CN" sz="2800" dirty="0"/>
          </a:p>
          <a:p>
            <a:pPr marL="457200" indent="-457200">
              <a:buFont typeface="Arial" panose="020B0604020202020204" pitchFamily="34" charset="0"/>
              <a:buChar char="•"/>
            </a:pPr>
            <a:r>
              <a:rPr lang="zh-CN" altLang="en-US" sz="2800" dirty="0"/>
              <a:t>消费者代理</a:t>
            </a:r>
            <a:r>
              <a:rPr lang="en-US" altLang="zh-CN" sz="2800" dirty="0"/>
              <a:t>(consumer agent,</a:t>
            </a:r>
            <a:r>
              <a:rPr lang="zh-CN" altLang="en-US" sz="2800" dirty="0"/>
              <a:t>简称 </a:t>
            </a:r>
            <a:r>
              <a:rPr lang="en-US" altLang="zh-CN" sz="2800" dirty="0"/>
              <a:t>CA)</a:t>
            </a:r>
          </a:p>
          <a:p>
            <a:pPr marL="457200" indent="-457200">
              <a:buFont typeface="Arial" panose="020B0604020202020204" pitchFamily="34" charset="0"/>
              <a:buChar char="•"/>
            </a:pPr>
            <a:r>
              <a:rPr lang="zh-CN" altLang="en-US" sz="2800" dirty="0"/>
              <a:t>拍卖中介</a:t>
            </a:r>
            <a:r>
              <a:rPr lang="en-US" altLang="zh-CN" sz="2800" dirty="0"/>
              <a:t>(auction intermediary,</a:t>
            </a:r>
            <a:r>
              <a:rPr lang="zh-CN" altLang="en-US" sz="2800" dirty="0"/>
              <a:t>简称 </a:t>
            </a:r>
            <a:r>
              <a:rPr lang="en-US" altLang="zh-CN" sz="2800" dirty="0"/>
              <a:t>AI</a:t>
            </a:r>
            <a:r>
              <a:rPr lang="zh-CN" altLang="en-US" sz="2800" dirty="0"/>
              <a:t>。</a:t>
            </a:r>
            <a:r>
              <a:rPr lang="en-US" altLang="zh-CN" sz="2800" dirty="0"/>
              <a:t>)</a:t>
            </a:r>
          </a:p>
          <a:p>
            <a:r>
              <a:rPr lang="zh-CN" altLang="en-US" sz="2800" dirty="0"/>
              <a:t>其中</a:t>
            </a:r>
            <a:r>
              <a:rPr lang="en-US" altLang="zh-CN" sz="2800" dirty="0"/>
              <a:t>,CSP </a:t>
            </a:r>
            <a:r>
              <a:rPr lang="zh-CN" altLang="en-US" sz="2800" dirty="0"/>
              <a:t>是拥有资源的服务提供者</a:t>
            </a:r>
            <a:r>
              <a:rPr lang="en-US" altLang="zh-CN" sz="2800" dirty="0"/>
              <a:t>,CSC </a:t>
            </a:r>
            <a:r>
              <a:rPr lang="zh-CN" altLang="en-US" sz="2800" dirty="0"/>
              <a:t>是需要租用资源的服务消费者</a:t>
            </a:r>
            <a:r>
              <a:rPr lang="en-US" altLang="zh-CN" sz="2800" dirty="0"/>
              <a:t>,</a:t>
            </a:r>
            <a:r>
              <a:rPr lang="zh-CN" altLang="en-US" sz="2800" dirty="0"/>
              <a:t>可以是个人或单位。 </a:t>
            </a:r>
          </a:p>
        </p:txBody>
      </p:sp>
    </p:spTree>
    <p:extLst>
      <p:ext uri="{BB962C8B-B14F-4D97-AF65-F5344CB8AC3E}">
        <p14:creationId xmlns:p14="http://schemas.microsoft.com/office/powerpoint/2010/main" val="196139107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fade">
                                      <p:cBhvr>
                                        <p:cTn id="6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云环境资源分配</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2246769"/>
          </a:xfrm>
          <a:prstGeom prst="rect">
            <a:avLst/>
          </a:prstGeom>
        </p:spPr>
        <p:txBody>
          <a:bodyPr wrap="square">
            <a:spAutoFit/>
          </a:bodyPr>
          <a:lstStyle/>
          <a:p>
            <a:r>
              <a:rPr lang="zh-CN" altLang="en-US" sz="2800" dirty="0"/>
              <a:t>　在传统的公有云和私有云等云环境下</a:t>
            </a:r>
            <a:r>
              <a:rPr lang="en-US" altLang="zh-CN" sz="2800" dirty="0"/>
              <a:t>,</a:t>
            </a:r>
            <a:r>
              <a:rPr lang="zh-CN" altLang="en-US" sz="2800" dirty="0"/>
              <a:t>主要依托大型数据中心为用户提供计算能力和存储能力等</a:t>
            </a:r>
            <a:r>
              <a:rPr lang="en-US" altLang="zh-CN" sz="2800" dirty="0"/>
              <a:t>,</a:t>
            </a:r>
            <a:r>
              <a:rPr lang="zh-CN" altLang="en-US" sz="2800" dirty="0"/>
              <a:t>通常采用集中式管理</a:t>
            </a:r>
            <a:r>
              <a:rPr lang="en-US" altLang="zh-CN" sz="2800" dirty="0"/>
              <a:t>,</a:t>
            </a:r>
            <a:r>
              <a:rPr lang="zh-CN" altLang="en-US" sz="2800" dirty="0"/>
              <a:t>一般以标价等统一定价形式出售资源</a:t>
            </a:r>
            <a:r>
              <a:rPr lang="en-US" altLang="zh-CN" sz="2800" dirty="0"/>
              <a:t>;</a:t>
            </a:r>
            <a:r>
              <a:rPr lang="zh-CN" altLang="en-US" sz="2800" dirty="0"/>
              <a:t>虽然也可以采用拍卖等方式进行价格决策</a:t>
            </a:r>
            <a:r>
              <a:rPr lang="en-US" altLang="zh-CN" sz="2800" dirty="0"/>
              <a:t>,</a:t>
            </a:r>
            <a:r>
              <a:rPr lang="zh-CN" altLang="en-US" sz="2800" dirty="0"/>
              <a:t>但是价格通常在一段时间内比较稳定。</a:t>
            </a:r>
            <a:endParaRPr lang="en-US" altLang="zh-CN" sz="2800" dirty="0"/>
          </a:p>
          <a:p>
            <a:r>
              <a:rPr lang="zh-CN" altLang="en-US" sz="2800" dirty="0"/>
              <a:t>　</a:t>
            </a:r>
          </a:p>
        </p:txBody>
      </p:sp>
    </p:spTree>
    <p:extLst>
      <p:ext uri="{BB962C8B-B14F-4D97-AF65-F5344CB8AC3E}">
        <p14:creationId xmlns:p14="http://schemas.microsoft.com/office/powerpoint/2010/main" val="25641061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云环境资源分配</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1815882"/>
          </a:xfrm>
          <a:prstGeom prst="rect">
            <a:avLst/>
          </a:prstGeom>
        </p:spPr>
        <p:txBody>
          <a:bodyPr wrap="square">
            <a:spAutoFit/>
          </a:bodyPr>
          <a:lstStyle/>
          <a:p>
            <a:r>
              <a:rPr lang="zh-CN" altLang="en-US" sz="2800" dirty="0"/>
              <a:t>　在分布式云中</a:t>
            </a:r>
            <a:r>
              <a:rPr lang="en-US" altLang="zh-CN" sz="2800" dirty="0"/>
              <a:t>,</a:t>
            </a:r>
            <a:r>
              <a:rPr lang="zh-CN" altLang="en-US" sz="2800" dirty="0"/>
              <a:t>服务提供者通常不依赖于大型数据中心提供服务</a:t>
            </a:r>
            <a:r>
              <a:rPr lang="en-US" altLang="zh-CN" sz="2800" dirty="0"/>
              <a:t>,</a:t>
            </a:r>
            <a:r>
              <a:rPr lang="zh-CN" altLang="en-US" sz="2800" dirty="0"/>
              <a:t>而是利用地理上分散的小</a:t>
            </a:r>
            <a:r>
              <a:rPr lang="en-US" altLang="zh-CN" sz="2800" dirty="0"/>
              <a:t>/</a:t>
            </a:r>
            <a:r>
              <a:rPr lang="zh-CN" altLang="en-US" sz="2800" dirty="0"/>
              <a:t>微型数据中心为用户提供服务</a:t>
            </a:r>
            <a:r>
              <a:rPr lang="en-US" altLang="zh-CN" sz="2800" dirty="0"/>
              <a:t>,</a:t>
            </a:r>
            <a:r>
              <a:rPr lang="zh-CN" altLang="en-US" sz="2800" dirty="0"/>
              <a:t>这样不仅可以避免大型数据中心带来的高能耗、散热和温度与湿度控制等问题</a:t>
            </a:r>
            <a:r>
              <a:rPr lang="en-US" altLang="zh-CN" sz="2800" dirty="0"/>
              <a:t>,</a:t>
            </a:r>
            <a:r>
              <a:rPr lang="zh-CN" altLang="en-US" sz="2800" dirty="0"/>
              <a:t>而且有利于提高全网资源利用率。</a:t>
            </a:r>
          </a:p>
        </p:txBody>
      </p:sp>
    </p:spTree>
    <p:extLst>
      <p:ext uri="{BB962C8B-B14F-4D97-AF65-F5344CB8AC3E}">
        <p14:creationId xmlns:p14="http://schemas.microsoft.com/office/powerpoint/2010/main" val="4449874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云计算特点</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125326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1687285" y="2324100"/>
            <a:ext cx="8120744" cy="3046988"/>
          </a:xfrm>
          <a:prstGeom prst="rect">
            <a:avLst/>
          </a:prstGeom>
        </p:spPr>
        <p:txBody>
          <a:bodyPr wrap="square">
            <a:spAutoFit/>
          </a:bodyPr>
          <a:lstStyle/>
          <a:p>
            <a:pPr marL="285750" indent="-285750">
              <a:buFont typeface="Arial" panose="020B0604020202020204" pitchFamily="34" charset="0"/>
              <a:buChar char="•"/>
            </a:pPr>
            <a:r>
              <a:rPr lang="zh-CN" altLang="en-US" sz="3200" dirty="0"/>
              <a:t>众所周知，云计算被视为科技界的下一次革命，它将带来工作方式和商业模式的根本性改变。追根溯源，云计算与并行计算、分布式计算和网格计算不无关系，更是虚拟化、效用计算、</a:t>
            </a:r>
            <a:r>
              <a:rPr lang="en-US" altLang="zh-CN" sz="3200" dirty="0"/>
              <a:t>SaaS</a:t>
            </a:r>
            <a:r>
              <a:rPr lang="zh-CN" altLang="en-US" sz="3200" dirty="0"/>
              <a:t>、</a:t>
            </a:r>
            <a:r>
              <a:rPr lang="en-US" altLang="zh-CN" sz="3200" dirty="0"/>
              <a:t>SOA </a:t>
            </a:r>
            <a:r>
              <a:rPr lang="zh-CN" altLang="en-US" sz="3200" dirty="0"/>
              <a:t>等技术混合演进的结果。</a:t>
            </a:r>
          </a:p>
        </p:txBody>
      </p:sp>
    </p:spTree>
    <p:extLst>
      <p:ext uri="{BB962C8B-B14F-4D97-AF65-F5344CB8AC3E}">
        <p14:creationId xmlns:p14="http://schemas.microsoft.com/office/powerpoint/2010/main" val="21256240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43">
            <a:extLst>
              <a:ext uri="{FF2B5EF4-FFF2-40B4-BE49-F238E27FC236}">
                <a16:creationId xmlns:a16="http://schemas.microsoft.com/office/drawing/2014/main" id="{9A4F1347-8CC2-4724-B8C0-29030EC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1" y="2657476"/>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 4">
            <a:extLst>
              <a:ext uri="{FF2B5EF4-FFF2-40B4-BE49-F238E27FC236}">
                <a16:creationId xmlns:a16="http://schemas.microsoft.com/office/drawing/2014/main" id="{02133A07-87CD-4833-B975-7974FFE3FE74}"/>
              </a:ext>
            </a:extLst>
          </p:cNvPr>
          <p:cNvPicPr>
            <a:picLocks noChangeAspect="1"/>
          </p:cNvPicPr>
          <p:nvPr/>
        </p:nvPicPr>
        <p:blipFill rotWithShape="1">
          <a:blip r:embed="rId2">
            <a:extLst>
              <a:ext uri="{28A0092B-C50C-407E-A947-70E740481C1C}">
                <a14:useLocalDpi xmlns:a14="http://schemas.microsoft.com/office/drawing/2010/main" val="0"/>
              </a:ext>
            </a:extLst>
          </a:blip>
          <a:srcRect t="6981" r="-3" b="16247"/>
          <a:stretch/>
        </p:blipFill>
        <p:spPr>
          <a:xfrm>
            <a:off x="7381876" y="10"/>
            <a:ext cx="4810125" cy="2501827"/>
          </a:xfrm>
          <a:custGeom>
            <a:avLst/>
            <a:gdLst>
              <a:gd name="connsiteX0" fmla="*/ 1159248 w 4810125"/>
              <a:gd name="connsiteY0" fmla="*/ 0 h 2501837"/>
              <a:gd name="connsiteX1" fmla="*/ 4810125 w 4810125"/>
              <a:gd name="connsiteY1" fmla="*/ 0 h 2501837"/>
              <a:gd name="connsiteX2" fmla="*/ 4810125 w 4810125"/>
              <a:gd name="connsiteY2" fmla="*/ 2501837 h 2501837"/>
              <a:gd name="connsiteX3" fmla="*/ 0 w 4810125"/>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4810125" h="2501837">
                <a:moveTo>
                  <a:pt x="1159248" y="0"/>
                </a:moveTo>
                <a:lnTo>
                  <a:pt x="4810125" y="0"/>
                </a:lnTo>
                <a:lnTo>
                  <a:pt x="4810125" y="2501837"/>
                </a:lnTo>
                <a:lnTo>
                  <a:pt x="0" y="2501837"/>
                </a:lnTo>
                <a:close/>
              </a:path>
            </a:pathLst>
          </a:custGeom>
        </p:spPr>
      </p:pic>
      <p:pic>
        <p:nvPicPr>
          <p:cNvPr id="12" name="图片 11">
            <a:extLst>
              <a:ext uri="{FF2B5EF4-FFF2-40B4-BE49-F238E27FC236}">
                <a16:creationId xmlns:a16="http://schemas.microsoft.com/office/drawing/2014/main" id="{2BD78CEE-B504-4C11-95B5-F6A75EBD76D1}"/>
              </a:ext>
            </a:extLst>
          </p:cNvPr>
          <p:cNvPicPr>
            <a:picLocks noChangeAspect="1"/>
          </p:cNvPicPr>
          <p:nvPr/>
        </p:nvPicPr>
        <p:blipFill rotWithShape="1">
          <a:blip r:embed="rId3">
            <a:extLst>
              <a:ext uri="{28A0092B-C50C-407E-A947-70E740481C1C}">
                <a14:useLocalDpi xmlns:a14="http://schemas.microsoft.com/office/drawing/2010/main" val="0"/>
              </a:ext>
            </a:extLst>
          </a:blip>
          <a:srcRect r="15592" b="-3"/>
          <a:stretch/>
        </p:blipFill>
        <p:spPr>
          <a:xfrm>
            <a:off x="4687635" y="-3618"/>
            <a:ext cx="3677817" cy="2505456"/>
          </a:xfrm>
          <a:custGeom>
            <a:avLst/>
            <a:gdLst>
              <a:gd name="connsiteX0" fmla="*/ 1160926 w 3677817"/>
              <a:gd name="connsiteY0" fmla="*/ 0 h 2505456"/>
              <a:gd name="connsiteX1" fmla="*/ 3677817 w 3677817"/>
              <a:gd name="connsiteY1" fmla="*/ 0 h 2505456"/>
              <a:gd name="connsiteX2" fmla="*/ 2516891 w 3677817"/>
              <a:gd name="connsiteY2" fmla="*/ 2505456 h 2505456"/>
              <a:gd name="connsiteX3" fmla="*/ 0 w 3677817"/>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677817" h="2505456">
                <a:moveTo>
                  <a:pt x="1160926" y="0"/>
                </a:moveTo>
                <a:lnTo>
                  <a:pt x="3677817" y="0"/>
                </a:lnTo>
                <a:lnTo>
                  <a:pt x="2516891" y="2505456"/>
                </a:lnTo>
                <a:lnTo>
                  <a:pt x="0" y="2505456"/>
                </a:lnTo>
                <a:close/>
              </a:path>
            </a:pathLst>
          </a:custGeom>
        </p:spPr>
      </p:pic>
      <p:pic>
        <p:nvPicPr>
          <p:cNvPr id="7" name="图片 6">
            <a:extLst>
              <a:ext uri="{FF2B5EF4-FFF2-40B4-BE49-F238E27FC236}">
                <a16:creationId xmlns:a16="http://schemas.microsoft.com/office/drawing/2014/main" id="{16F0D646-70AE-4BFA-80E9-DD98FAB9A6C9}"/>
              </a:ext>
            </a:extLst>
          </p:cNvPr>
          <p:cNvPicPr>
            <a:picLocks noChangeAspect="1"/>
          </p:cNvPicPr>
          <p:nvPr/>
        </p:nvPicPr>
        <p:blipFill rotWithShape="1">
          <a:blip r:embed="rId3">
            <a:extLst>
              <a:ext uri="{28A0092B-C50C-407E-A947-70E740481C1C}">
                <a14:useLocalDpi xmlns:a14="http://schemas.microsoft.com/office/drawing/2010/main" val="0"/>
              </a:ext>
            </a:extLst>
          </a:blip>
          <a:srcRect l="1597" r="20432" b="1"/>
          <a:stretch/>
        </p:blipFill>
        <p:spPr>
          <a:xfrm>
            <a:off x="2283613" y="-3620"/>
            <a:ext cx="3393943" cy="2502843"/>
          </a:xfrm>
          <a:custGeom>
            <a:avLst/>
            <a:gdLst>
              <a:gd name="connsiteX0" fmla="*/ 1159715 w 3393943"/>
              <a:gd name="connsiteY0" fmla="*/ 0 h 2502843"/>
              <a:gd name="connsiteX1" fmla="*/ 3393943 w 3393943"/>
              <a:gd name="connsiteY1" fmla="*/ 0 h 2502843"/>
              <a:gd name="connsiteX2" fmla="*/ 2234228 w 3393943"/>
              <a:gd name="connsiteY2" fmla="*/ 2502843 h 2502843"/>
              <a:gd name="connsiteX3" fmla="*/ 0 w 3393943"/>
              <a:gd name="connsiteY3" fmla="*/ 2502843 h 2502843"/>
            </a:gdLst>
            <a:ahLst/>
            <a:cxnLst>
              <a:cxn ang="0">
                <a:pos x="connsiteX0" y="connsiteY0"/>
              </a:cxn>
              <a:cxn ang="0">
                <a:pos x="connsiteX1" y="connsiteY1"/>
              </a:cxn>
              <a:cxn ang="0">
                <a:pos x="connsiteX2" y="connsiteY2"/>
              </a:cxn>
              <a:cxn ang="0">
                <a:pos x="connsiteX3" y="connsiteY3"/>
              </a:cxn>
            </a:cxnLst>
            <a:rect l="l" t="t" r="r" b="b"/>
            <a:pathLst>
              <a:path w="3393943" h="2502843">
                <a:moveTo>
                  <a:pt x="1159715" y="0"/>
                </a:moveTo>
                <a:lnTo>
                  <a:pt x="3393943" y="0"/>
                </a:lnTo>
                <a:lnTo>
                  <a:pt x="2234228" y="2502843"/>
                </a:lnTo>
                <a:lnTo>
                  <a:pt x="0" y="2502843"/>
                </a:lnTo>
                <a:close/>
              </a:path>
            </a:pathLst>
          </a:custGeom>
        </p:spPr>
      </p:pic>
      <p:pic>
        <p:nvPicPr>
          <p:cNvPr id="9" name="图片 8" descr="图片包含 电子产品, 电路&#10;&#10;自动生成的说明">
            <a:extLst>
              <a:ext uri="{FF2B5EF4-FFF2-40B4-BE49-F238E27FC236}">
                <a16:creationId xmlns:a16="http://schemas.microsoft.com/office/drawing/2014/main" id="{454EEF76-B0ED-4F48-A933-232AFBA6D1C6}"/>
              </a:ext>
            </a:extLst>
          </p:cNvPr>
          <p:cNvPicPr>
            <a:picLocks noChangeAspect="1"/>
          </p:cNvPicPr>
          <p:nvPr/>
        </p:nvPicPr>
        <p:blipFill rotWithShape="1">
          <a:blip r:embed="rId4">
            <a:extLst>
              <a:ext uri="{28A0092B-C50C-407E-A947-70E740481C1C}">
                <a14:useLocalDpi xmlns:a14="http://schemas.microsoft.com/office/drawing/2010/main" val="0"/>
              </a:ext>
            </a:extLst>
          </a:blip>
          <a:srcRect l="15719" r="19313" b="-2"/>
          <a:stretch/>
        </p:blipFill>
        <p:spPr>
          <a:xfrm>
            <a:off x="1" y="-6235"/>
            <a:ext cx="3255403" cy="2505456"/>
          </a:xfrm>
          <a:custGeom>
            <a:avLst/>
            <a:gdLst>
              <a:gd name="connsiteX0" fmla="*/ 0 w 3255403"/>
              <a:gd name="connsiteY0" fmla="*/ 0 h 2505456"/>
              <a:gd name="connsiteX1" fmla="*/ 3255403 w 3255403"/>
              <a:gd name="connsiteY1" fmla="*/ 0 h 2505456"/>
              <a:gd name="connsiteX2" fmla="*/ 2094477 w 3255403"/>
              <a:gd name="connsiteY2" fmla="*/ 2505456 h 2505456"/>
              <a:gd name="connsiteX3" fmla="*/ 0 w 3255403"/>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255403" h="2505456">
                <a:moveTo>
                  <a:pt x="0" y="0"/>
                </a:moveTo>
                <a:lnTo>
                  <a:pt x="3255403" y="0"/>
                </a:lnTo>
                <a:lnTo>
                  <a:pt x="2094477" y="2505456"/>
                </a:lnTo>
                <a:lnTo>
                  <a:pt x="0" y="2505456"/>
                </a:lnTo>
                <a:close/>
              </a:path>
            </a:pathLst>
          </a:custGeom>
        </p:spPr>
      </p:pic>
      <p:sp>
        <p:nvSpPr>
          <p:cNvPr id="26"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内容占位符 2">
            <a:extLst>
              <a:ext uri="{FF2B5EF4-FFF2-40B4-BE49-F238E27FC236}">
                <a16:creationId xmlns:a16="http://schemas.microsoft.com/office/drawing/2014/main" id="{4C432617-03AE-4587-92D4-0616EB902CF4}"/>
              </a:ext>
            </a:extLst>
          </p:cNvPr>
          <p:cNvSpPr>
            <a:spLocks noGrp="1"/>
          </p:cNvSpPr>
          <p:nvPr>
            <p:ph idx="1"/>
          </p:nvPr>
        </p:nvSpPr>
        <p:spPr>
          <a:xfrm>
            <a:off x="838201" y="2857500"/>
            <a:ext cx="3907970" cy="1153886"/>
          </a:xfrm>
        </p:spPr>
        <p:txBody>
          <a:bodyPr anchor="ctr">
            <a:normAutofit/>
          </a:bodyPr>
          <a:lstStyle/>
          <a:p>
            <a:pPr marL="0" indent="0">
              <a:buNone/>
            </a:pPr>
            <a:r>
              <a:rPr lang="zh-CN" altLang="en-US" sz="4400" b="1" dirty="0">
                <a:solidFill>
                  <a:srgbClr val="FFFFFF"/>
                </a:solidFill>
                <a:latin typeface="微软雅黑" panose="020B0503020204020204" pitchFamily="34" charset="-122"/>
                <a:ea typeface="微软雅黑" panose="020B0503020204020204" pitchFamily="34" charset="-122"/>
              </a:rPr>
              <a:t>云计算类别</a:t>
            </a:r>
          </a:p>
        </p:txBody>
      </p:sp>
    </p:spTree>
    <p:extLst>
      <p:ext uri="{BB962C8B-B14F-4D97-AF65-F5344CB8AC3E}">
        <p14:creationId xmlns:p14="http://schemas.microsoft.com/office/powerpoint/2010/main" val="33627684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云计算的基本类别</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4031873"/>
          </a:xfrm>
          <a:prstGeom prst="rect">
            <a:avLst/>
          </a:prstGeom>
        </p:spPr>
        <p:txBody>
          <a:bodyPr wrap="square">
            <a:spAutoFit/>
          </a:bodyPr>
          <a:lstStyle/>
          <a:p>
            <a:r>
              <a:rPr lang="zh-CN" altLang="en-US" sz="3200" b="1" dirty="0"/>
              <a:t>　狭义云计算</a:t>
            </a:r>
          </a:p>
          <a:p>
            <a:r>
              <a:rPr lang="zh-CN" altLang="en-US" sz="3200" b="1" dirty="0"/>
              <a:t>　　提供资源的网络被称为“云”。“云”中的资源在使用者看来是可以无限扩展的，并且可以随时获取，按需使用，随时扩展，按使用付费。这种特性经常被称为像水电一样使用</a:t>
            </a:r>
            <a:r>
              <a:rPr lang="en-US" altLang="zh-CN" sz="3200" b="1" dirty="0"/>
              <a:t>IT</a:t>
            </a:r>
            <a:r>
              <a:rPr lang="zh-CN" altLang="en-US" sz="3200" b="1" dirty="0"/>
              <a:t>基础设施。</a:t>
            </a:r>
          </a:p>
          <a:p>
            <a:r>
              <a:rPr lang="zh-CN" altLang="en-US" sz="3200" b="1" dirty="0"/>
              <a:t>　　广义云计算</a:t>
            </a:r>
          </a:p>
          <a:p>
            <a:r>
              <a:rPr lang="zh-CN" altLang="en-US" sz="3200" b="1" dirty="0"/>
              <a:t>　　这种服务可以是</a:t>
            </a:r>
            <a:r>
              <a:rPr lang="en-US" altLang="zh-CN" sz="3200" b="1" dirty="0"/>
              <a:t>IT</a:t>
            </a:r>
            <a:r>
              <a:rPr lang="zh-CN" altLang="en-US" sz="3200" b="1" dirty="0"/>
              <a:t>和软件、互联网相关的，也可以是任意其他的服务。</a:t>
            </a:r>
            <a:endParaRPr lang="zh-CN" altLang="en-US" sz="3200" dirty="0"/>
          </a:p>
        </p:txBody>
      </p:sp>
    </p:spTree>
    <p:extLst>
      <p:ext uri="{BB962C8B-B14F-4D97-AF65-F5344CB8AC3E}">
        <p14:creationId xmlns:p14="http://schemas.microsoft.com/office/powerpoint/2010/main" val="282737300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云计算的基本类别</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3539430"/>
          </a:xfrm>
          <a:prstGeom prst="rect">
            <a:avLst/>
          </a:prstGeom>
        </p:spPr>
        <p:txBody>
          <a:bodyPr wrap="square">
            <a:spAutoFit/>
          </a:bodyPr>
          <a:lstStyle/>
          <a:p>
            <a:r>
              <a:rPr lang="zh-CN" altLang="en-US" sz="3200" b="1" dirty="0"/>
              <a:t>混合云：客户同时使用公有云资源和私有云资源，逻辑上是一个整体，可实现内部互联， 既保证了用户的私有性，又能够灵活使用公有云。</a:t>
            </a:r>
          </a:p>
          <a:p>
            <a:r>
              <a:rPr lang="zh-CN" altLang="en-US" sz="3200" b="1" dirty="0"/>
              <a:t>私有云：客户独占使用云资源池。私有云部署在企业数据中心或第三方托管场所（如电信运营商</a:t>
            </a:r>
            <a:r>
              <a:rPr lang="en-US" altLang="zh-CN" sz="3200" b="1" dirty="0"/>
              <a:t>IDC</a:t>
            </a:r>
            <a:r>
              <a:rPr lang="zh-CN" altLang="en-US" sz="3200" b="1" dirty="0"/>
              <a:t>机房）。</a:t>
            </a:r>
          </a:p>
          <a:p>
            <a:r>
              <a:rPr lang="zh-CN" altLang="en-US" sz="3200" b="1" dirty="0"/>
              <a:t>公有云：云资源池为所有用户共享，一般通过互联网使用。</a:t>
            </a:r>
            <a:endParaRPr lang="zh-CN" altLang="en-US" sz="3200" dirty="0"/>
          </a:p>
        </p:txBody>
      </p:sp>
    </p:spTree>
    <p:extLst>
      <p:ext uri="{BB962C8B-B14F-4D97-AF65-F5344CB8AC3E}">
        <p14:creationId xmlns:p14="http://schemas.microsoft.com/office/powerpoint/2010/main" val="370243999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DEFD2014-7535-4EF2-808F-F045749C8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内容占位符 2">
            <a:extLst>
              <a:ext uri="{FF2B5EF4-FFF2-40B4-BE49-F238E27FC236}">
                <a16:creationId xmlns:a16="http://schemas.microsoft.com/office/drawing/2014/main" id="{4C432617-03AE-4587-92D4-0616EB902CF4}"/>
              </a:ext>
            </a:extLst>
          </p:cNvPr>
          <p:cNvSpPr>
            <a:spLocks noGrp="1"/>
          </p:cNvSpPr>
          <p:nvPr>
            <p:ph idx="1"/>
          </p:nvPr>
        </p:nvSpPr>
        <p:spPr>
          <a:xfrm>
            <a:off x="838200" y="2015406"/>
            <a:ext cx="5097779" cy="4065986"/>
          </a:xfrm>
        </p:spPr>
        <p:txBody>
          <a:bodyPr anchor="t">
            <a:normAutofit/>
          </a:bodyPr>
          <a:lstStyle/>
          <a:p>
            <a:pPr marL="0" indent="0">
              <a:buNone/>
            </a:pPr>
            <a:r>
              <a:rPr lang="zh-CN" altLang="en-US" sz="6600" b="1" dirty="0">
                <a:solidFill>
                  <a:srgbClr val="FFFFFF"/>
                </a:solidFill>
                <a:latin typeface="微软雅黑" panose="020B0503020204020204" pitchFamily="34" charset="-122"/>
                <a:ea typeface="微软雅黑" panose="020B0503020204020204" pitchFamily="34" charset="-122"/>
              </a:rPr>
              <a:t>云计算特点</a:t>
            </a:r>
          </a:p>
        </p:txBody>
      </p:sp>
      <p:pic>
        <p:nvPicPr>
          <p:cNvPr id="7" name="图片 6">
            <a:extLst>
              <a:ext uri="{FF2B5EF4-FFF2-40B4-BE49-F238E27FC236}">
                <a16:creationId xmlns:a16="http://schemas.microsoft.com/office/drawing/2014/main" id="{16F0D646-70AE-4BFA-80E9-DD98FAB9A6C9}"/>
              </a:ext>
            </a:extLst>
          </p:cNvPr>
          <p:cNvPicPr>
            <a:picLocks noChangeAspect="1"/>
          </p:cNvPicPr>
          <p:nvPr/>
        </p:nvPicPr>
        <p:blipFill rotWithShape="1">
          <a:blip r:embed="rId2">
            <a:extLst>
              <a:ext uri="{28A0092B-C50C-407E-A947-70E740481C1C}">
                <a14:useLocalDpi xmlns:a14="http://schemas.microsoft.com/office/drawing/2010/main" val="0"/>
              </a:ext>
            </a:extLst>
          </a:blip>
          <a:srcRect r="7928" b="-4"/>
          <a:stretch/>
        </p:blipFill>
        <p:spPr>
          <a:xfrm>
            <a:off x="6587330" y="1691641"/>
            <a:ext cx="4004406" cy="2500885"/>
          </a:xfrm>
          <a:custGeom>
            <a:avLst/>
            <a:gdLst>
              <a:gd name="connsiteX0" fmla="*/ 1158807 w 4004406"/>
              <a:gd name="connsiteY0" fmla="*/ 0 h 2500885"/>
              <a:gd name="connsiteX1" fmla="*/ 4004406 w 4004406"/>
              <a:gd name="connsiteY1" fmla="*/ 0 h 2500885"/>
              <a:gd name="connsiteX2" fmla="*/ 2845598 w 4004406"/>
              <a:gd name="connsiteY2" fmla="*/ 2500885 h 2500885"/>
              <a:gd name="connsiteX3" fmla="*/ 0 w 4004406"/>
              <a:gd name="connsiteY3" fmla="*/ 2500885 h 2500885"/>
            </a:gdLst>
            <a:ahLst/>
            <a:cxnLst>
              <a:cxn ang="0">
                <a:pos x="connsiteX0" y="connsiteY0"/>
              </a:cxn>
              <a:cxn ang="0">
                <a:pos x="connsiteX1" y="connsiteY1"/>
              </a:cxn>
              <a:cxn ang="0">
                <a:pos x="connsiteX2" y="connsiteY2"/>
              </a:cxn>
              <a:cxn ang="0">
                <a:pos x="connsiteX3" y="connsiteY3"/>
              </a:cxn>
            </a:cxnLst>
            <a:rect l="l" t="t" r="r" b="b"/>
            <a:pathLst>
              <a:path w="4004406" h="2500885">
                <a:moveTo>
                  <a:pt x="1158807" y="0"/>
                </a:moveTo>
                <a:lnTo>
                  <a:pt x="4004406" y="0"/>
                </a:lnTo>
                <a:lnTo>
                  <a:pt x="2845598" y="2500885"/>
                </a:lnTo>
                <a:lnTo>
                  <a:pt x="0" y="2500885"/>
                </a:lnTo>
                <a:close/>
              </a:path>
            </a:pathLst>
          </a:custGeom>
        </p:spPr>
      </p:pic>
      <p:pic>
        <p:nvPicPr>
          <p:cNvPr id="9" name="图片 8" descr="图片包含 电子产品, 电路&#10;&#10;自动生成的说明">
            <a:extLst>
              <a:ext uri="{FF2B5EF4-FFF2-40B4-BE49-F238E27FC236}">
                <a16:creationId xmlns:a16="http://schemas.microsoft.com/office/drawing/2014/main" id="{454EEF76-B0ED-4F48-A933-232AFBA6D1C6}"/>
              </a:ext>
            </a:extLst>
          </p:cNvPr>
          <p:cNvPicPr>
            <a:picLocks noChangeAspect="1"/>
          </p:cNvPicPr>
          <p:nvPr/>
        </p:nvPicPr>
        <p:blipFill rotWithShape="1">
          <a:blip r:embed="rId3">
            <a:extLst>
              <a:ext uri="{28A0092B-C50C-407E-A947-70E740481C1C}">
                <a14:useLocalDpi xmlns:a14="http://schemas.microsoft.com/office/drawing/2010/main" val="0"/>
              </a:ext>
            </a:extLst>
          </a:blip>
          <a:srcRect l="22274" r="25868" b="-1"/>
          <a:stretch/>
        </p:blipFill>
        <p:spPr>
          <a:xfrm>
            <a:off x="9597231" y="1691164"/>
            <a:ext cx="2594769" cy="2501837"/>
          </a:xfrm>
          <a:custGeom>
            <a:avLst/>
            <a:gdLst>
              <a:gd name="connsiteX0" fmla="*/ 1159248 w 2594769"/>
              <a:gd name="connsiteY0" fmla="*/ 0 h 2501837"/>
              <a:gd name="connsiteX1" fmla="*/ 2594769 w 2594769"/>
              <a:gd name="connsiteY1" fmla="*/ 0 h 2501837"/>
              <a:gd name="connsiteX2" fmla="*/ 2594769 w 2594769"/>
              <a:gd name="connsiteY2" fmla="*/ 2501837 h 2501837"/>
              <a:gd name="connsiteX3" fmla="*/ 0 w 2594769"/>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2594769" h="2501837">
                <a:moveTo>
                  <a:pt x="1159248" y="0"/>
                </a:moveTo>
                <a:lnTo>
                  <a:pt x="2594769" y="0"/>
                </a:lnTo>
                <a:lnTo>
                  <a:pt x="2594769" y="2501837"/>
                </a:lnTo>
                <a:lnTo>
                  <a:pt x="0" y="2501837"/>
                </a:lnTo>
                <a:close/>
              </a:path>
            </a:pathLst>
          </a:custGeom>
        </p:spPr>
      </p:pic>
      <p:pic>
        <p:nvPicPr>
          <p:cNvPr id="12" name="图片 11">
            <a:extLst>
              <a:ext uri="{FF2B5EF4-FFF2-40B4-BE49-F238E27FC236}">
                <a16:creationId xmlns:a16="http://schemas.microsoft.com/office/drawing/2014/main" id="{2BD78CEE-B504-4C11-95B5-F6A75EBD76D1}"/>
              </a:ext>
            </a:extLst>
          </p:cNvPr>
          <p:cNvPicPr>
            <a:picLocks noChangeAspect="1"/>
          </p:cNvPicPr>
          <p:nvPr/>
        </p:nvPicPr>
        <p:blipFill rotWithShape="1">
          <a:blip r:embed="rId2">
            <a:extLst>
              <a:ext uri="{28A0092B-C50C-407E-A947-70E740481C1C}">
                <a14:useLocalDpi xmlns:a14="http://schemas.microsoft.com/office/drawing/2010/main" val="0"/>
              </a:ext>
            </a:extLst>
          </a:blip>
          <a:srcRect r="2" b="436"/>
          <a:stretch/>
        </p:blipFill>
        <p:spPr>
          <a:xfrm>
            <a:off x="7823674" y="4357117"/>
            <a:ext cx="4368327" cy="2500884"/>
          </a:xfrm>
          <a:custGeom>
            <a:avLst/>
            <a:gdLst>
              <a:gd name="connsiteX0" fmla="*/ 1717230 w 4368327"/>
              <a:gd name="connsiteY0" fmla="*/ 0 h 2500884"/>
              <a:gd name="connsiteX1" fmla="*/ 4368327 w 4368327"/>
              <a:gd name="connsiteY1" fmla="*/ 0 h 2500884"/>
              <a:gd name="connsiteX2" fmla="*/ 4368327 w 4368327"/>
              <a:gd name="connsiteY2" fmla="*/ 2500884 h 2500884"/>
              <a:gd name="connsiteX3" fmla="*/ 0 w 4368327"/>
              <a:gd name="connsiteY3" fmla="*/ 2500884 h 2500884"/>
              <a:gd name="connsiteX4" fmla="*/ 0 w 4368327"/>
              <a:gd name="connsiteY4" fmla="*/ 2500883 h 2500884"/>
              <a:gd name="connsiteX5" fmla="*/ 552186 w 4368327"/>
              <a:gd name="connsiteY5" fmla="*/ 2500883 h 2500884"/>
              <a:gd name="connsiteX6" fmla="*/ 558423 w 4368327"/>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327" h="2500884">
                <a:moveTo>
                  <a:pt x="1717230" y="0"/>
                </a:moveTo>
                <a:lnTo>
                  <a:pt x="4368327" y="0"/>
                </a:lnTo>
                <a:lnTo>
                  <a:pt x="4368327" y="2500884"/>
                </a:lnTo>
                <a:lnTo>
                  <a:pt x="0" y="2500884"/>
                </a:lnTo>
                <a:lnTo>
                  <a:pt x="0" y="2500883"/>
                </a:lnTo>
                <a:lnTo>
                  <a:pt x="552186" y="2500883"/>
                </a:lnTo>
                <a:lnTo>
                  <a:pt x="558423" y="2500883"/>
                </a:lnTo>
                <a:close/>
              </a:path>
            </a:pathLst>
          </a:custGeom>
        </p:spPr>
      </p:pic>
      <p:pic>
        <p:nvPicPr>
          <p:cNvPr id="5" name="图片 4">
            <a:extLst>
              <a:ext uri="{FF2B5EF4-FFF2-40B4-BE49-F238E27FC236}">
                <a16:creationId xmlns:a16="http://schemas.microsoft.com/office/drawing/2014/main" id="{02133A07-87CD-4833-B975-7974FFE3FE74}"/>
              </a:ext>
            </a:extLst>
          </p:cNvPr>
          <p:cNvPicPr>
            <a:picLocks noChangeAspect="1"/>
          </p:cNvPicPr>
          <p:nvPr/>
        </p:nvPicPr>
        <p:blipFill rotWithShape="1">
          <a:blip r:embed="rId4">
            <a:extLst>
              <a:ext uri="{28A0092B-C50C-407E-A947-70E740481C1C}">
                <a14:useLocalDpi xmlns:a14="http://schemas.microsoft.com/office/drawing/2010/main" val="0"/>
              </a:ext>
            </a:extLst>
          </a:blip>
          <a:srcRect t="4986" r="1" b="14255"/>
          <a:stretch/>
        </p:blipFill>
        <p:spPr>
          <a:xfrm>
            <a:off x="4791075" y="4357117"/>
            <a:ext cx="4570758" cy="2500884"/>
          </a:xfrm>
          <a:custGeom>
            <a:avLst/>
            <a:gdLst>
              <a:gd name="connsiteX0" fmla="*/ 1717230 w 4570758"/>
              <a:gd name="connsiteY0" fmla="*/ 0 h 2500884"/>
              <a:gd name="connsiteX1" fmla="*/ 4570758 w 4570758"/>
              <a:gd name="connsiteY1" fmla="*/ 0 h 2500884"/>
              <a:gd name="connsiteX2" fmla="*/ 3411951 w 4570758"/>
              <a:gd name="connsiteY2" fmla="*/ 2500884 h 2500884"/>
              <a:gd name="connsiteX3" fmla="*/ 3405728 w 4570758"/>
              <a:gd name="connsiteY3" fmla="*/ 2500884 h 2500884"/>
              <a:gd name="connsiteX4" fmla="*/ 2215937 w 4570758"/>
              <a:gd name="connsiteY4" fmla="*/ 2500884 h 2500884"/>
              <a:gd name="connsiteX5" fmla="*/ 565892 w 4570758"/>
              <a:gd name="connsiteY5" fmla="*/ 2500884 h 2500884"/>
              <a:gd name="connsiteX6" fmla="*/ 0 w 4570758"/>
              <a:gd name="connsiteY6" fmla="*/ 2500884 h 2500884"/>
              <a:gd name="connsiteX7" fmla="*/ 0 w 4570758"/>
              <a:gd name="connsiteY7" fmla="*/ 2500883 h 2500884"/>
              <a:gd name="connsiteX8" fmla="*/ 552186 w 4570758"/>
              <a:gd name="connsiteY8" fmla="*/ 2500883 h 2500884"/>
              <a:gd name="connsiteX9" fmla="*/ 558423 w 4570758"/>
              <a:gd name="connsiteY9"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0758" h="2500884">
                <a:moveTo>
                  <a:pt x="1717230" y="0"/>
                </a:moveTo>
                <a:lnTo>
                  <a:pt x="4570758" y="0"/>
                </a:lnTo>
                <a:lnTo>
                  <a:pt x="3411951" y="2500884"/>
                </a:lnTo>
                <a:lnTo>
                  <a:pt x="3405728" y="2500884"/>
                </a:lnTo>
                <a:lnTo>
                  <a:pt x="2215937" y="2500884"/>
                </a:lnTo>
                <a:lnTo>
                  <a:pt x="565892" y="2500884"/>
                </a:lnTo>
                <a:lnTo>
                  <a:pt x="0" y="2500884"/>
                </a:lnTo>
                <a:lnTo>
                  <a:pt x="0" y="2500883"/>
                </a:lnTo>
                <a:lnTo>
                  <a:pt x="552186" y="2500883"/>
                </a:lnTo>
                <a:lnTo>
                  <a:pt x="558423" y="2500883"/>
                </a:lnTo>
                <a:close/>
              </a:path>
            </a:pathLst>
          </a:custGeom>
        </p:spPr>
      </p:pic>
    </p:spTree>
    <p:extLst>
      <p:ext uri="{BB962C8B-B14F-4D97-AF65-F5344CB8AC3E}">
        <p14:creationId xmlns:p14="http://schemas.microsoft.com/office/powerpoint/2010/main" val="128424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3" name="矩形 2">
            <a:extLst>
              <a:ext uri="{FF2B5EF4-FFF2-40B4-BE49-F238E27FC236}">
                <a16:creationId xmlns:a16="http://schemas.microsoft.com/office/drawing/2014/main" id="{EE251C25-D7FB-4601-978E-D92882A85730}"/>
              </a:ext>
            </a:extLst>
          </p:cNvPr>
          <p:cNvSpPr/>
          <p:nvPr/>
        </p:nvSpPr>
        <p:spPr>
          <a:xfrm>
            <a:off x="946150" y="2413000"/>
            <a:ext cx="10204450" cy="3416320"/>
          </a:xfrm>
          <a:prstGeom prst="rect">
            <a:avLst/>
          </a:prstGeom>
        </p:spPr>
        <p:txBody>
          <a:bodyPr wrap="square">
            <a:spAutoFit/>
          </a:bodyPr>
          <a:lstStyle/>
          <a:p>
            <a:r>
              <a:rPr lang="en-US" altLang="zh-CN" sz="2400" b="1" dirty="0"/>
              <a:t>1</a:t>
            </a:r>
            <a:r>
              <a:rPr lang="zh-CN" altLang="en-US" sz="2400" b="1" dirty="0"/>
              <a:t>、按需即取</a:t>
            </a:r>
          </a:p>
          <a:p>
            <a:r>
              <a:rPr lang="zh-CN" altLang="en-US" sz="2400" dirty="0"/>
              <a:t>消费者可以随时按需使用各类云服务，快速交付，并且通过自助的方式，不需要提供商人工参与。</a:t>
            </a:r>
          </a:p>
          <a:p>
            <a:r>
              <a:rPr lang="en-US" altLang="zh-CN" sz="2400" b="1" dirty="0"/>
              <a:t>2</a:t>
            </a:r>
            <a:r>
              <a:rPr lang="zh-CN" altLang="en-US" sz="2400" b="1" dirty="0"/>
              <a:t>、随时扩展</a:t>
            </a:r>
          </a:p>
          <a:p>
            <a:r>
              <a:rPr lang="zh-CN" altLang="en-US" sz="2400" dirty="0"/>
              <a:t>通过虚拟化技术，云服务供应商提供规模较大的资源池，服务资源可按需随时进行扩展和收缩。</a:t>
            </a:r>
          </a:p>
          <a:p>
            <a:r>
              <a:rPr lang="en-US" altLang="zh-CN" sz="2400" b="1" dirty="0"/>
              <a:t>3</a:t>
            </a:r>
            <a:r>
              <a:rPr lang="zh-CN" altLang="en-US" sz="2400" b="1" dirty="0"/>
              <a:t>、按使用付费</a:t>
            </a:r>
          </a:p>
          <a:p>
            <a:r>
              <a:rPr lang="zh-CN" altLang="en-US" sz="2400" dirty="0"/>
              <a:t>区别于传统软硬件购置方式，云计算采用按使用付费的模式，让企业</a:t>
            </a:r>
            <a:r>
              <a:rPr lang="en-US" altLang="zh-CN" sz="2400" dirty="0"/>
              <a:t>IT</a:t>
            </a:r>
            <a:r>
              <a:rPr lang="zh-CN" altLang="en-US" sz="2400" dirty="0"/>
              <a:t>从资本投资转变为更灵活的运营费用。</a:t>
            </a:r>
          </a:p>
        </p:txBody>
      </p:sp>
    </p:spTree>
    <p:extLst>
      <p:ext uri="{BB962C8B-B14F-4D97-AF65-F5344CB8AC3E}">
        <p14:creationId xmlns:p14="http://schemas.microsoft.com/office/powerpoint/2010/main" val="210260999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308324"/>
          </a:xfrm>
          <a:prstGeom prst="rect">
            <a:avLst/>
          </a:prstGeom>
        </p:spPr>
        <p:txBody>
          <a:bodyPr wrap="square">
            <a:spAutoFit/>
          </a:bodyPr>
          <a:lstStyle/>
          <a:p>
            <a:r>
              <a:rPr lang="en-US" altLang="zh-CN" sz="2400" b="1" dirty="0"/>
              <a:t>1</a:t>
            </a:r>
            <a:r>
              <a:rPr lang="zh-CN" altLang="en-US" sz="2400" b="1" dirty="0"/>
              <a:t>、超大规模</a:t>
            </a:r>
          </a:p>
          <a:p>
            <a:r>
              <a:rPr lang="en-US" altLang="zh-CN" sz="2400" b="1" dirty="0"/>
              <a:t>Google</a:t>
            </a:r>
            <a:r>
              <a:rPr lang="zh-CN" altLang="en-US" sz="2400" b="1" dirty="0"/>
              <a:t>的云计算拥有</a:t>
            </a:r>
            <a:r>
              <a:rPr lang="en-US" altLang="zh-CN" sz="2400" b="1" dirty="0"/>
              <a:t>100</a:t>
            </a:r>
            <a:r>
              <a:rPr lang="zh-CN" altLang="en-US" sz="2400" b="1" dirty="0"/>
              <a:t>多万台服务器，</a:t>
            </a:r>
            <a:r>
              <a:rPr lang="en-US" altLang="zh-CN" sz="2400" b="1" dirty="0" err="1"/>
              <a:t>Amozon</a:t>
            </a:r>
            <a:r>
              <a:rPr lang="zh-CN" altLang="en-US" sz="2400" b="1" dirty="0"/>
              <a:t>、</a:t>
            </a:r>
            <a:r>
              <a:rPr lang="en-US" altLang="zh-CN" sz="2400" b="1" dirty="0"/>
              <a:t>Microsoft</a:t>
            </a:r>
            <a:r>
              <a:rPr lang="zh-CN" altLang="en-US" sz="2400" b="1" dirty="0"/>
              <a:t>拥有几十万台服务器。所以“云”可以为用户提供超强的计算和存储能力。</a:t>
            </a:r>
          </a:p>
          <a:p>
            <a:r>
              <a:rPr lang="en-US" altLang="zh-CN" sz="2400" b="1" dirty="0"/>
              <a:t>2</a:t>
            </a:r>
            <a:r>
              <a:rPr lang="zh-CN" altLang="en-US" sz="2400" b="1" dirty="0"/>
              <a:t>、虚拟化</a:t>
            </a:r>
          </a:p>
          <a:p>
            <a:r>
              <a:rPr lang="zh-CN" altLang="en-US" sz="2400" b="1" dirty="0"/>
              <a:t>云计算支持用户在各种终端获取服务，获取的服务来自“云”而不是某台固定的服务器。整个“云”对于用户而言，就是一台虚拟的服务器。</a:t>
            </a:r>
            <a:endParaRPr lang="zh-CN" altLang="en-US" sz="2400" dirty="0"/>
          </a:p>
        </p:txBody>
      </p:sp>
    </p:spTree>
    <p:extLst>
      <p:ext uri="{BB962C8B-B14F-4D97-AF65-F5344CB8AC3E}">
        <p14:creationId xmlns:p14="http://schemas.microsoft.com/office/powerpoint/2010/main" val="9910433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1938992"/>
          </a:xfrm>
          <a:prstGeom prst="rect">
            <a:avLst/>
          </a:prstGeom>
        </p:spPr>
        <p:txBody>
          <a:bodyPr wrap="square">
            <a:spAutoFit/>
          </a:bodyPr>
          <a:lstStyle/>
          <a:p>
            <a:r>
              <a:rPr lang="en-US" altLang="zh-CN" sz="2400" b="1" dirty="0"/>
              <a:t>3</a:t>
            </a:r>
            <a:r>
              <a:rPr lang="zh-CN" altLang="en-US" sz="2400" b="1" dirty="0"/>
              <a:t>、高可靠性</a:t>
            </a:r>
          </a:p>
          <a:p>
            <a:r>
              <a:rPr lang="zh-CN" altLang="en-US" sz="2400" b="1" dirty="0"/>
              <a:t>“云”采用数据多副本容错、计算节点同构可互换等多种手段保障服务可靠性。</a:t>
            </a:r>
          </a:p>
          <a:p>
            <a:r>
              <a:rPr lang="en-US" altLang="zh-CN" sz="2400" b="1" dirty="0"/>
              <a:t>4</a:t>
            </a:r>
            <a:r>
              <a:rPr lang="zh-CN" altLang="en-US" sz="2400" b="1" dirty="0"/>
              <a:t>、通用性</a:t>
            </a:r>
          </a:p>
          <a:p>
            <a:r>
              <a:rPr lang="zh-CN" altLang="en-US" sz="2400" b="1" dirty="0"/>
              <a:t>“云”不是针对特定的服务，同一片“云”可以支撑各种各样的服务。</a:t>
            </a:r>
            <a:endParaRPr lang="zh-CN" altLang="en-US" sz="2400" dirty="0"/>
          </a:p>
        </p:txBody>
      </p:sp>
    </p:spTree>
    <p:extLst>
      <p:ext uri="{BB962C8B-B14F-4D97-AF65-F5344CB8AC3E}">
        <p14:creationId xmlns:p14="http://schemas.microsoft.com/office/powerpoint/2010/main" val="271152134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1569660"/>
          </a:xfrm>
          <a:prstGeom prst="rect">
            <a:avLst/>
          </a:prstGeom>
        </p:spPr>
        <p:txBody>
          <a:bodyPr wrap="square">
            <a:spAutoFit/>
          </a:bodyPr>
          <a:lstStyle/>
          <a:p>
            <a:r>
              <a:rPr lang="en-US" altLang="zh-CN" sz="2400" b="1" dirty="0"/>
              <a:t>5</a:t>
            </a:r>
            <a:r>
              <a:rPr lang="zh-CN" altLang="en-US" sz="2400" b="1" dirty="0"/>
              <a:t>、高伸缩性</a:t>
            </a:r>
          </a:p>
          <a:p>
            <a:r>
              <a:rPr lang="zh-CN" altLang="en-US" sz="2400" b="1" dirty="0"/>
              <a:t>“云”的规模可以动态伸缩，以满足应用或者用户增长的需要。</a:t>
            </a:r>
          </a:p>
          <a:p>
            <a:r>
              <a:rPr lang="en-US" altLang="zh-CN" sz="2400" b="1" dirty="0"/>
              <a:t>6</a:t>
            </a:r>
            <a:r>
              <a:rPr lang="zh-CN" altLang="en-US" sz="2400" b="1" dirty="0"/>
              <a:t>、按需服务</a:t>
            </a:r>
          </a:p>
          <a:p>
            <a:r>
              <a:rPr lang="zh-CN" altLang="en-US" sz="2400" b="1" dirty="0"/>
              <a:t>“云”是一个庞大的资源池，用户可以按需购买资源，像水电煤那样计费。</a:t>
            </a:r>
            <a:endParaRPr lang="zh-CN" altLang="en-US" sz="2400" dirty="0"/>
          </a:p>
        </p:txBody>
      </p:sp>
    </p:spTree>
    <p:extLst>
      <p:ext uri="{BB962C8B-B14F-4D97-AF65-F5344CB8AC3E}">
        <p14:creationId xmlns:p14="http://schemas.microsoft.com/office/powerpoint/2010/main" val="5399350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308324"/>
          </a:xfrm>
          <a:prstGeom prst="rect">
            <a:avLst/>
          </a:prstGeom>
        </p:spPr>
        <p:txBody>
          <a:bodyPr wrap="square">
            <a:spAutoFit/>
          </a:bodyPr>
          <a:lstStyle/>
          <a:p>
            <a:r>
              <a:rPr lang="en-US" altLang="zh-CN" sz="2400" b="1" dirty="0"/>
              <a:t>7</a:t>
            </a:r>
            <a:r>
              <a:rPr lang="zh-CN" altLang="en-US" sz="2400" b="1" dirty="0"/>
              <a:t>、极其廉价</a:t>
            </a:r>
          </a:p>
          <a:p>
            <a:r>
              <a:rPr lang="zh-CN" altLang="en-US" sz="2400" b="1" dirty="0"/>
              <a:t>“云”可以采用极其廉价的节点来构成；“云”的自动化管理使数据中心的管理成本大幅降低；“云”的公用性和通用性使资源的利用率大幅提升；“云”设施一般建立在电力资源丰富的地区，从而大幅降低能源成本。</a:t>
            </a:r>
            <a:r>
              <a:rPr lang="en-US" altLang="zh-CN" sz="2400" b="1" dirty="0"/>
              <a:t>Google</a:t>
            </a:r>
            <a:r>
              <a:rPr lang="zh-CN" altLang="en-US" sz="2400" b="1" dirty="0"/>
              <a:t>每年投入</a:t>
            </a:r>
            <a:r>
              <a:rPr lang="en-US" altLang="zh-CN" sz="2400" b="1" dirty="0"/>
              <a:t>16</a:t>
            </a:r>
            <a:r>
              <a:rPr lang="zh-CN" altLang="en-US" sz="2400" b="1" dirty="0"/>
              <a:t>亿美元构建云计算数据中心，所获的能力相当于传统技术投入</a:t>
            </a:r>
            <a:r>
              <a:rPr lang="en-US" altLang="zh-CN" sz="2400" b="1" dirty="0"/>
              <a:t>640</a:t>
            </a:r>
            <a:r>
              <a:rPr lang="zh-CN" altLang="en-US" sz="2400" b="1" dirty="0"/>
              <a:t>亿美元，节省了</a:t>
            </a:r>
            <a:r>
              <a:rPr lang="en-US" altLang="zh-CN" sz="2400" b="1" dirty="0"/>
              <a:t>39</a:t>
            </a:r>
            <a:r>
              <a:rPr lang="zh-CN" altLang="en-US" sz="2400" b="1" dirty="0"/>
              <a:t>倍的成本。</a:t>
            </a:r>
            <a:endParaRPr lang="zh-CN" altLang="en-US" sz="2400" dirty="0"/>
          </a:p>
        </p:txBody>
      </p:sp>
    </p:spTree>
    <p:extLst>
      <p:ext uri="{BB962C8B-B14F-4D97-AF65-F5344CB8AC3E}">
        <p14:creationId xmlns:p14="http://schemas.microsoft.com/office/powerpoint/2010/main" val="41202206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云计算服务模式</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16309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pic>
        <p:nvPicPr>
          <p:cNvPr id="4" name="图片 3" descr="图片包含 地图, 文字&#10;&#10;自动生成的说明">
            <a:extLst>
              <a:ext uri="{FF2B5EF4-FFF2-40B4-BE49-F238E27FC236}">
                <a16:creationId xmlns:a16="http://schemas.microsoft.com/office/drawing/2014/main" id="{800415F1-5416-45C9-9758-67F83CFA9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242" y="1190153"/>
            <a:ext cx="5632935" cy="5099346"/>
          </a:xfrm>
          <a:prstGeom prst="rect">
            <a:avLst/>
          </a:prstGeom>
        </p:spPr>
      </p:pic>
    </p:spTree>
    <p:extLst>
      <p:ext uri="{BB962C8B-B14F-4D97-AF65-F5344CB8AC3E}">
        <p14:creationId xmlns:p14="http://schemas.microsoft.com/office/powerpoint/2010/main" val="34920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786988"/>
            <a:ext cx="5741362" cy="707886"/>
          </a:xfrm>
          <a:prstGeom prst="rect">
            <a:avLst/>
          </a:prstGeom>
        </p:spPr>
        <p:txBody>
          <a:bodyPr wrap="square">
            <a:spAutoFit/>
          </a:bodyPr>
          <a:lstStyle/>
          <a:p>
            <a:pPr algn="ctr"/>
            <a:r>
              <a:rPr lang="zh-CN" altLang="en-US" sz="4000" b="1" dirty="0"/>
              <a:t>云计算服务模式</a:t>
            </a:r>
          </a:p>
        </p:txBody>
      </p:sp>
      <p:sp>
        <p:nvSpPr>
          <p:cNvPr id="11" name="矩形 10">
            <a:extLst>
              <a:ext uri="{FF2B5EF4-FFF2-40B4-BE49-F238E27FC236}">
                <a16:creationId xmlns:a16="http://schemas.microsoft.com/office/drawing/2014/main" id="{406F922E-CAAB-486F-B9EA-C9BA01C28B3B}"/>
              </a:ext>
            </a:extLst>
          </p:cNvPr>
          <p:cNvSpPr/>
          <p:nvPr/>
        </p:nvSpPr>
        <p:spPr>
          <a:xfrm>
            <a:off x="876300" y="2546350"/>
            <a:ext cx="10204450" cy="1938992"/>
          </a:xfrm>
          <a:prstGeom prst="rect">
            <a:avLst/>
          </a:prstGeom>
        </p:spPr>
        <p:txBody>
          <a:bodyPr wrap="square">
            <a:spAutoFit/>
          </a:bodyPr>
          <a:lstStyle/>
          <a:p>
            <a:r>
              <a:rPr lang="zh-CN" altLang="en-US" sz="2400" b="1" dirty="0"/>
              <a:t>三种云的组合</a:t>
            </a:r>
          </a:p>
          <a:p>
            <a:r>
              <a:rPr lang="zh-CN" altLang="en-US" sz="2400" b="1" dirty="0"/>
              <a:t>云计算的服务模式有三种：</a:t>
            </a:r>
            <a:r>
              <a:rPr lang="en-US" altLang="zh-CN" sz="2400" b="1" dirty="0"/>
              <a:t>(1)</a:t>
            </a:r>
            <a:r>
              <a:rPr lang="zh-CN" altLang="en-US" sz="2400" b="1" dirty="0"/>
              <a:t>软件即是服务</a:t>
            </a:r>
            <a:r>
              <a:rPr lang="en-US" altLang="zh-CN" sz="2400" b="1" dirty="0"/>
              <a:t>(</a:t>
            </a:r>
            <a:r>
              <a:rPr lang="en-US" altLang="zh-CN" sz="2400" b="1" dirty="0" err="1"/>
              <a:t>SoftasaService</a:t>
            </a:r>
            <a:r>
              <a:rPr lang="zh-CN" altLang="en-US" sz="2400" b="1" dirty="0"/>
              <a:t>，简称</a:t>
            </a:r>
            <a:r>
              <a:rPr lang="en-US" altLang="zh-CN" sz="2400" b="1" dirty="0"/>
              <a:t>SaaS)</a:t>
            </a:r>
            <a:r>
              <a:rPr lang="zh-CN" altLang="en-US" sz="2400" b="1" dirty="0"/>
              <a:t>，对应的用户主要是直接使用应用软件的终端用户，提供的服务是终端用户所需要的应用软件，终端用户不用购买和部署这些应用软件，而是通过向</a:t>
            </a:r>
            <a:r>
              <a:rPr lang="en-US" altLang="zh-CN" sz="2400" b="1" dirty="0"/>
              <a:t>SaaS</a:t>
            </a:r>
            <a:r>
              <a:rPr lang="zh-CN" altLang="en-US" sz="2400" b="1" dirty="0"/>
              <a:t>提供商支付软件使用或租赁费的方式来使用部署在云端的应用软件。</a:t>
            </a:r>
            <a:endParaRPr lang="zh-CN" altLang="en-US" sz="2400" dirty="0"/>
          </a:p>
        </p:txBody>
      </p:sp>
    </p:spTree>
    <p:extLst>
      <p:ext uri="{BB962C8B-B14F-4D97-AF65-F5344CB8AC3E}">
        <p14:creationId xmlns:p14="http://schemas.microsoft.com/office/powerpoint/2010/main" val="208760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786988"/>
            <a:ext cx="5741362" cy="707886"/>
          </a:xfrm>
          <a:prstGeom prst="rect">
            <a:avLst/>
          </a:prstGeom>
        </p:spPr>
        <p:txBody>
          <a:bodyPr wrap="square">
            <a:spAutoFit/>
          </a:bodyPr>
          <a:lstStyle/>
          <a:p>
            <a:pPr algn="ctr"/>
            <a:r>
              <a:rPr lang="zh-CN" altLang="en-US" sz="4000" b="1" dirty="0"/>
              <a:t>云计算服务模式</a:t>
            </a:r>
          </a:p>
        </p:txBody>
      </p:sp>
      <p:sp>
        <p:nvSpPr>
          <p:cNvPr id="11" name="矩形 10">
            <a:extLst>
              <a:ext uri="{FF2B5EF4-FFF2-40B4-BE49-F238E27FC236}">
                <a16:creationId xmlns:a16="http://schemas.microsoft.com/office/drawing/2014/main" id="{406F922E-CAAB-486F-B9EA-C9BA01C28B3B}"/>
              </a:ext>
            </a:extLst>
          </p:cNvPr>
          <p:cNvSpPr/>
          <p:nvPr/>
        </p:nvSpPr>
        <p:spPr>
          <a:xfrm>
            <a:off x="838200" y="2171700"/>
            <a:ext cx="10204450" cy="1569660"/>
          </a:xfrm>
          <a:prstGeom prst="rect">
            <a:avLst/>
          </a:prstGeom>
        </p:spPr>
        <p:txBody>
          <a:bodyPr wrap="square">
            <a:spAutoFit/>
          </a:bodyPr>
          <a:lstStyle/>
          <a:p>
            <a:r>
              <a:rPr lang="zh-CN" altLang="en-US" sz="2400" b="1" dirty="0"/>
              <a:t>三种云的组合</a:t>
            </a:r>
          </a:p>
          <a:p>
            <a:r>
              <a:rPr lang="zh-CN" altLang="en-US" sz="2400" b="1" dirty="0"/>
              <a:t>云计算的服务模式有三种：</a:t>
            </a:r>
            <a:r>
              <a:rPr lang="en-US" altLang="zh-CN" sz="2400" b="1" dirty="0"/>
              <a:t>(2)</a:t>
            </a:r>
            <a:r>
              <a:rPr lang="zh-CN" altLang="en-US" sz="2400" b="1" dirty="0"/>
              <a:t>平台即是服务</a:t>
            </a:r>
            <a:r>
              <a:rPr lang="en-US" altLang="zh-CN" sz="2400" b="1" dirty="0"/>
              <a:t>(</a:t>
            </a:r>
            <a:r>
              <a:rPr lang="en-US" altLang="zh-CN" sz="2400" b="1" dirty="0" err="1"/>
              <a:t>PlatformasaService</a:t>
            </a:r>
            <a:r>
              <a:rPr lang="zh-CN" altLang="en-US" sz="2400" b="1" dirty="0"/>
              <a:t>，简称</a:t>
            </a:r>
            <a:r>
              <a:rPr lang="en-US" altLang="zh-CN" sz="2400" b="1" dirty="0"/>
              <a:t>PaaS)</a:t>
            </a:r>
            <a:r>
              <a:rPr lang="zh-CN" altLang="en-US" sz="2400" b="1" dirty="0"/>
              <a:t>，对应的用户主要是使用开发工具的应用软件开发商，提供的服务是开发商所需要的部署在云端的开发平台及针对该平台的技术支持服务。</a:t>
            </a:r>
            <a:endParaRPr lang="zh-CN" altLang="en-US" sz="2400" dirty="0"/>
          </a:p>
        </p:txBody>
      </p:sp>
    </p:spTree>
    <p:extLst>
      <p:ext uri="{BB962C8B-B14F-4D97-AF65-F5344CB8AC3E}">
        <p14:creationId xmlns:p14="http://schemas.microsoft.com/office/powerpoint/2010/main" val="2261521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786988"/>
            <a:ext cx="5741362" cy="707886"/>
          </a:xfrm>
          <a:prstGeom prst="rect">
            <a:avLst/>
          </a:prstGeom>
        </p:spPr>
        <p:txBody>
          <a:bodyPr wrap="square">
            <a:spAutoFit/>
          </a:bodyPr>
          <a:lstStyle/>
          <a:p>
            <a:pPr algn="ctr"/>
            <a:r>
              <a:rPr lang="zh-CN" altLang="en-US" sz="4000" b="1" dirty="0"/>
              <a:t>云计算服务模式</a:t>
            </a:r>
          </a:p>
        </p:txBody>
      </p:sp>
      <p:sp>
        <p:nvSpPr>
          <p:cNvPr id="11" name="矩形 10">
            <a:extLst>
              <a:ext uri="{FF2B5EF4-FFF2-40B4-BE49-F238E27FC236}">
                <a16:creationId xmlns:a16="http://schemas.microsoft.com/office/drawing/2014/main" id="{406F922E-CAAB-486F-B9EA-C9BA01C28B3B}"/>
              </a:ext>
            </a:extLst>
          </p:cNvPr>
          <p:cNvSpPr/>
          <p:nvPr/>
        </p:nvSpPr>
        <p:spPr>
          <a:xfrm>
            <a:off x="742950" y="2459504"/>
            <a:ext cx="10204450" cy="1938992"/>
          </a:xfrm>
          <a:prstGeom prst="rect">
            <a:avLst/>
          </a:prstGeom>
        </p:spPr>
        <p:txBody>
          <a:bodyPr wrap="square">
            <a:spAutoFit/>
          </a:bodyPr>
          <a:lstStyle/>
          <a:p>
            <a:r>
              <a:rPr lang="zh-CN" altLang="en-US" sz="2400" b="1" dirty="0"/>
              <a:t>三种云的组合</a:t>
            </a:r>
          </a:p>
          <a:p>
            <a:r>
              <a:rPr lang="zh-CN" altLang="en-US" sz="2400" b="1" dirty="0"/>
              <a:t>云计算的服务模式有三种：</a:t>
            </a:r>
            <a:r>
              <a:rPr lang="en-US" altLang="zh-CN" sz="2400" b="1" dirty="0"/>
              <a:t> (3)</a:t>
            </a:r>
            <a:r>
              <a:rPr lang="zh-CN" altLang="en-US" sz="2400" b="1" dirty="0"/>
              <a:t>基础设施即是服务</a:t>
            </a:r>
            <a:r>
              <a:rPr lang="en-US" altLang="zh-CN" sz="2400" b="1" dirty="0"/>
              <a:t>(</a:t>
            </a:r>
            <a:r>
              <a:rPr lang="en-US" altLang="zh-CN" sz="2400" b="1" dirty="0" err="1"/>
              <a:t>InfrastructureasaService</a:t>
            </a:r>
            <a:r>
              <a:rPr lang="zh-CN" altLang="en-US" sz="2400" b="1" dirty="0"/>
              <a:t>简称</a:t>
            </a:r>
            <a:r>
              <a:rPr lang="en-US" altLang="zh-CN" sz="2400" b="1" dirty="0"/>
              <a:t>IaaS)</a:t>
            </a:r>
            <a:r>
              <a:rPr lang="zh-CN" altLang="en-US" sz="2400" b="1" dirty="0"/>
              <a:t>，对应的用户主要是使用需要虚拟机或存储资源的应用开发商或</a:t>
            </a:r>
            <a:r>
              <a:rPr lang="en-US" altLang="zh-CN" sz="2400" b="1" dirty="0"/>
              <a:t>IT</a:t>
            </a:r>
            <a:r>
              <a:rPr lang="zh-CN" altLang="en-US" sz="2400" b="1" dirty="0"/>
              <a:t>系统管理部门</a:t>
            </a:r>
            <a:r>
              <a:rPr lang="en-US" altLang="zh-CN" sz="2400" b="1" dirty="0"/>
              <a:t>;</a:t>
            </a:r>
            <a:r>
              <a:rPr lang="zh-CN" altLang="en-US" sz="2400" b="1" dirty="0"/>
              <a:t>提供的服务是开发商或</a:t>
            </a:r>
            <a:r>
              <a:rPr lang="en-US" altLang="zh-CN" sz="2400" b="1" dirty="0"/>
              <a:t>IT</a:t>
            </a:r>
            <a:r>
              <a:rPr lang="zh-CN" altLang="en-US" sz="2400" b="1" dirty="0"/>
              <a:t>系统管理部门能直接使用的云基础设施，包括计算资源、存储资源等部署在云端的虚拟化硬件资源。</a:t>
            </a:r>
            <a:endParaRPr lang="zh-CN" altLang="en-US" sz="2400" dirty="0"/>
          </a:p>
        </p:txBody>
      </p:sp>
    </p:spTree>
    <p:extLst>
      <p:ext uri="{BB962C8B-B14F-4D97-AF65-F5344CB8AC3E}">
        <p14:creationId xmlns:p14="http://schemas.microsoft.com/office/powerpoint/2010/main" val="36526342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图片 8" descr="图片包含 电子产品, 电路&#10;&#10;自动生成的说明">
            <a:extLst>
              <a:ext uri="{FF2B5EF4-FFF2-40B4-BE49-F238E27FC236}">
                <a16:creationId xmlns:a16="http://schemas.microsoft.com/office/drawing/2014/main" id="{454EEF76-B0ED-4F48-A933-232AFBA6D1C6}"/>
              </a:ext>
            </a:extLst>
          </p:cNvPr>
          <p:cNvPicPr>
            <a:picLocks noChangeAspect="1"/>
          </p:cNvPicPr>
          <p:nvPr/>
        </p:nvPicPr>
        <p:blipFill rotWithShape="1">
          <a:blip r:embed="rId2">
            <a:extLst>
              <a:ext uri="{28A0092B-C50C-407E-A947-70E740481C1C}">
                <a14:useLocalDpi xmlns:a14="http://schemas.microsoft.com/office/drawing/2010/main" val="0"/>
              </a:ext>
            </a:extLst>
          </a:blip>
          <a:srcRect l="23203" r="26796" b="-2"/>
          <a:stretch/>
        </p:blipFill>
        <p:spPr>
          <a:xfrm>
            <a:off x="4700396" y="617591"/>
            <a:ext cx="1691640" cy="1691640"/>
          </a:xfrm>
          <a:custGeom>
            <a:avLst/>
            <a:gdLst>
              <a:gd name="connsiteX0" fmla="*/ 822960 w 1645920"/>
              <a:gd name="connsiteY0" fmla="*/ 0 h 1645920"/>
              <a:gd name="connsiteX1" fmla="*/ 1645920 w 1645920"/>
              <a:gd name="connsiteY1" fmla="*/ 822960 h 1645920"/>
              <a:gd name="connsiteX2" fmla="*/ 822960 w 1645920"/>
              <a:gd name="connsiteY2" fmla="*/ 1645920 h 1645920"/>
              <a:gd name="connsiteX3" fmla="*/ 0 w 1645920"/>
              <a:gd name="connsiteY3" fmla="*/ 822960 h 1645920"/>
              <a:gd name="connsiteX4" fmla="*/ 822960 w 1645920"/>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44" name="Freeform: Shape 43">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图片 6">
            <a:extLst>
              <a:ext uri="{FF2B5EF4-FFF2-40B4-BE49-F238E27FC236}">
                <a16:creationId xmlns:a16="http://schemas.microsoft.com/office/drawing/2014/main" id="{16F0D646-70AE-4BFA-80E9-DD98FAB9A6C9}"/>
              </a:ext>
            </a:extLst>
          </p:cNvPr>
          <p:cNvPicPr>
            <a:picLocks noChangeAspect="1"/>
          </p:cNvPicPr>
          <p:nvPr/>
        </p:nvPicPr>
        <p:blipFill rotWithShape="1">
          <a:blip r:embed="rId3">
            <a:extLst>
              <a:ext uri="{28A0092B-C50C-407E-A947-70E740481C1C}">
                <a14:useLocalDpi xmlns:a14="http://schemas.microsoft.com/office/drawing/2010/main" val="0"/>
              </a:ext>
            </a:extLst>
          </a:blip>
          <a:srcRect l="11833" r="30666" b="-3"/>
          <a:stretch/>
        </p:blipFill>
        <p:spPr>
          <a:xfrm>
            <a:off x="3545527" y="3036574"/>
            <a:ext cx="2505456" cy="2505456"/>
          </a:xfrm>
          <a:custGeom>
            <a:avLst/>
            <a:gdLst>
              <a:gd name="connsiteX0" fmla="*/ 1252728 w 2505456"/>
              <a:gd name="connsiteY0" fmla="*/ 0 h 2505456"/>
              <a:gd name="connsiteX1" fmla="*/ 2505456 w 2505456"/>
              <a:gd name="connsiteY1" fmla="*/ 1252728 h 2505456"/>
              <a:gd name="connsiteX2" fmla="*/ 1252728 w 2505456"/>
              <a:gd name="connsiteY2" fmla="*/ 2505456 h 2505456"/>
              <a:gd name="connsiteX3" fmla="*/ 0 w 2505456"/>
              <a:gd name="connsiteY3" fmla="*/ 1252728 h 2505456"/>
              <a:gd name="connsiteX4" fmla="*/ 1252728 w 2505456"/>
              <a:gd name="connsiteY4" fmla="*/ 0 h 2505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图片 4">
            <a:extLst>
              <a:ext uri="{FF2B5EF4-FFF2-40B4-BE49-F238E27FC236}">
                <a16:creationId xmlns:a16="http://schemas.microsoft.com/office/drawing/2014/main" id="{02133A07-87CD-4833-B975-7974FFE3FE74}"/>
              </a:ext>
            </a:extLst>
          </p:cNvPr>
          <p:cNvPicPr>
            <a:picLocks noChangeAspect="1"/>
          </p:cNvPicPr>
          <p:nvPr/>
        </p:nvPicPr>
        <p:blipFill rotWithShape="1">
          <a:blip r:embed="rId4">
            <a:extLst>
              <a:ext uri="{28A0092B-C50C-407E-A947-70E740481C1C}">
                <a14:useLocalDpi xmlns:a14="http://schemas.microsoft.com/office/drawing/2010/main" val="0"/>
              </a:ext>
            </a:extLst>
          </a:blip>
          <a:srcRect r="20297" b="3"/>
          <a:stretch/>
        </p:blipFill>
        <p:spPr>
          <a:xfrm>
            <a:off x="20" y="10"/>
            <a:ext cx="3904480" cy="3318836"/>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2" name="图片 11">
            <a:extLst>
              <a:ext uri="{FF2B5EF4-FFF2-40B4-BE49-F238E27FC236}">
                <a16:creationId xmlns:a16="http://schemas.microsoft.com/office/drawing/2014/main" id="{2BD78CEE-B504-4C11-95B5-F6A75EBD76D1}"/>
              </a:ext>
            </a:extLst>
          </p:cNvPr>
          <p:cNvPicPr>
            <a:picLocks noChangeAspect="1"/>
          </p:cNvPicPr>
          <p:nvPr/>
        </p:nvPicPr>
        <p:blipFill rotWithShape="1">
          <a:blip r:embed="rId3">
            <a:extLst>
              <a:ext uri="{28A0092B-C50C-407E-A947-70E740481C1C}">
                <a14:useLocalDpi xmlns:a14="http://schemas.microsoft.com/office/drawing/2010/main" val="0"/>
              </a:ext>
            </a:extLst>
          </a:blip>
          <a:srcRect l="7547" r="26381" b="-1"/>
          <a:stretch/>
        </p:blipFill>
        <p:spPr>
          <a:xfrm>
            <a:off x="1" y="4207014"/>
            <a:ext cx="3050387" cy="2654675"/>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11" name="内容占位符 2">
            <a:extLst>
              <a:ext uri="{FF2B5EF4-FFF2-40B4-BE49-F238E27FC236}">
                <a16:creationId xmlns:a16="http://schemas.microsoft.com/office/drawing/2014/main" id="{4C432617-03AE-4587-92D4-0616EB902CF4}"/>
              </a:ext>
            </a:extLst>
          </p:cNvPr>
          <p:cNvSpPr>
            <a:spLocks noGrp="1"/>
          </p:cNvSpPr>
          <p:nvPr>
            <p:ph idx="1"/>
          </p:nvPr>
        </p:nvSpPr>
        <p:spPr>
          <a:xfrm>
            <a:off x="6979313" y="2871982"/>
            <a:ext cx="4375579" cy="3100193"/>
          </a:xfrm>
        </p:spPr>
        <p:txBody>
          <a:bodyPr anchor="t">
            <a:normAutofit/>
          </a:bodyPr>
          <a:lstStyle/>
          <a:p>
            <a:pPr marL="0" indent="0">
              <a:buNone/>
            </a:pPr>
            <a:r>
              <a:rPr lang="zh-CN" altLang="en-US" sz="5400" b="1" dirty="0">
                <a:latin typeface="微软雅黑" panose="020B0503020204020204" pitchFamily="34" charset="-122"/>
                <a:ea typeface="微软雅黑" panose="020B0503020204020204" pitchFamily="34" charset="-122"/>
              </a:rPr>
              <a:t>云计算优势</a:t>
            </a:r>
          </a:p>
        </p:txBody>
      </p:sp>
    </p:spTree>
    <p:extLst>
      <p:ext uri="{BB962C8B-B14F-4D97-AF65-F5344CB8AC3E}">
        <p14:creationId xmlns:p14="http://schemas.microsoft.com/office/powerpoint/2010/main" val="4058042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云计算特点</a:t>
            </a:r>
          </a:p>
        </p:txBody>
      </p:sp>
      <p:sp>
        <p:nvSpPr>
          <p:cNvPr id="11" name="矩形 10">
            <a:extLst>
              <a:ext uri="{FF2B5EF4-FFF2-40B4-BE49-F238E27FC236}">
                <a16:creationId xmlns:a16="http://schemas.microsoft.com/office/drawing/2014/main" id="{406F922E-CAAB-486F-B9EA-C9BA01C28B3B}"/>
              </a:ext>
            </a:extLst>
          </p:cNvPr>
          <p:cNvSpPr/>
          <p:nvPr/>
        </p:nvSpPr>
        <p:spPr>
          <a:xfrm>
            <a:off x="927100" y="1981200"/>
            <a:ext cx="10204450" cy="4154984"/>
          </a:xfrm>
          <a:prstGeom prst="rect">
            <a:avLst/>
          </a:prstGeom>
        </p:spPr>
        <p:txBody>
          <a:bodyPr wrap="square">
            <a:spAutoFit/>
          </a:bodyPr>
          <a:lstStyle/>
          <a:p>
            <a:r>
              <a:rPr lang="en-US" altLang="zh-CN" sz="2400" b="1" dirty="0"/>
              <a:t>1.</a:t>
            </a:r>
            <a:r>
              <a:rPr lang="zh-CN" altLang="en-US" sz="2400" b="1" dirty="0"/>
              <a:t>低成本</a:t>
            </a:r>
          </a:p>
          <a:p>
            <a:r>
              <a:rPr lang="zh-CN" altLang="en-US" sz="2400" b="1" dirty="0"/>
              <a:t>云计算将建设成本转化为运营成本，用户不需要为峰值业务购置设施，不需要大量的软硬件购置和维运成本就可以享用各种</a:t>
            </a:r>
            <a:r>
              <a:rPr lang="en-US" altLang="zh-CN" sz="2400" b="1" dirty="0"/>
              <a:t>IT</a:t>
            </a:r>
            <a:r>
              <a:rPr lang="zh-CN" altLang="en-US" sz="2400" b="1" dirty="0"/>
              <a:t>应用和服务。</a:t>
            </a:r>
          </a:p>
          <a:p>
            <a:r>
              <a:rPr lang="en-US" altLang="zh-CN" sz="2400" b="1" dirty="0"/>
              <a:t>2.</a:t>
            </a:r>
            <a:r>
              <a:rPr lang="zh-CN" altLang="en-US" sz="2400" b="1" dirty="0"/>
              <a:t>灵活性</a:t>
            </a:r>
          </a:p>
          <a:p>
            <a:r>
              <a:rPr lang="zh-CN" altLang="en-US" sz="2400" b="1" dirty="0"/>
              <a:t>云计算可以快速灵活的构建基础信息设施，并可以根据需求灵活的扩容</a:t>
            </a:r>
            <a:r>
              <a:rPr lang="en-US" altLang="zh-CN" sz="2400" b="1" dirty="0"/>
              <a:t>IT</a:t>
            </a:r>
            <a:r>
              <a:rPr lang="zh-CN" altLang="en-US" sz="2400" b="1" dirty="0"/>
              <a:t>资源。云计算提供给用户短期使用</a:t>
            </a:r>
            <a:r>
              <a:rPr lang="en-US" altLang="zh-CN" sz="2400" b="1" dirty="0"/>
              <a:t>IT</a:t>
            </a:r>
            <a:r>
              <a:rPr lang="zh-CN" altLang="en-US" sz="2400" b="1" dirty="0"/>
              <a:t>资源的灵活性</a:t>
            </a:r>
            <a:r>
              <a:rPr lang="en-US" altLang="zh-CN" sz="2400" b="1" dirty="0"/>
              <a:t>(</a:t>
            </a:r>
            <a:r>
              <a:rPr lang="zh-CN" altLang="en-US" sz="2400" b="1" dirty="0"/>
              <a:t>例如：按小时购买处理器或按天购买存储</a:t>
            </a:r>
            <a:r>
              <a:rPr lang="en-US" altLang="zh-CN" sz="2400" b="1" dirty="0"/>
              <a:t>)</a:t>
            </a:r>
            <a:r>
              <a:rPr lang="zh-CN" altLang="en-US" sz="2400" b="1" dirty="0"/>
              <a:t>。当不再需要这些资源的时候</a:t>
            </a:r>
            <a:r>
              <a:rPr lang="en-US" altLang="zh-CN" sz="2400" b="1" dirty="0"/>
              <a:t>;</a:t>
            </a:r>
            <a:r>
              <a:rPr lang="zh-CN" altLang="en-US" sz="2400" b="1" dirty="0"/>
              <a:t>用户可以方便的释放这些资源。</a:t>
            </a:r>
          </a:p>
          <a:p>
            <a:r>
              <a:rPr lang="en-US" altLang="zh-CN" sz="2400" b="1" dirty="0"/>
              <a:t>3.</a:t>
            </a:r>
            <a:r>
              <a:rPr lang="zh-CN" altLang="en-US" sz="2400" b="1" dirty="0"/>
              <a:t>可计量性</a:t>
            </a:r>
          </a:p>
          <a:p>
            <a:r>
              <a:rPr lang="zh-CN" altLang="en-US" sz="2400" b="1" dirty="0"/>
              <a:t>云计算具有对</a:t>
            </a:r>
            <a:r>
              <a:rPr lang="en-US" altLang="zh-CN" sz="2400" b="1" dirty="0"/>
              <a:t>IT</a:t>
            </a:r>
            <a:r>
              <a:rPr lang="zh-CN" altLang="en-US" sz="2400" b="1" dirty="0"/>
              <a:t>资源的计量能力，该能力可以实现对资源的使用进行监测、控制和优化，使</a:t>
            </a:r>
            <a:r>
              <a:rPr lang="en-US" altLang="zh-CN" sz="2400" b="1" dirty="0"/>
              <a:t>IT</a:t>
            </a:r>
            <a:r>
              <a:rPr lang="zh-CN" altLang="en-US" sz="2400" b="1" dirty="0"/>
              <a:t>系统向更为便捷、更加智能化与更具可计量性转变。 </a:t>
            </a:r>
          </a:p>
        </p:txBody>
      </p:sp>
    </p:spTree>
    <p:extLst>
      <p:ext uri="{BB962C8B-B14F-4D97-AF65-F5344CB8AC3E}">
        <p14:creationId xmlns:p14="http://schemas.microsoft.com/office/powerpoint/2010/main" val="300043416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xEl>
                                              <p:pRg st="4" end="4"/>
                                            </p:txEl>
                                          </p:spTgt>
                                        </p:tgtEl>
                                        <p:attrNameLst>
                                          <p:attrName>style.visibility</p:attrName>
                                        </p:attrNameLst>
                                      </p:cBhvr>
                                      <p:to>
                                        <p:strVal val="visible"/>
                                      </p:to>
                                    </p:set>
                                    <p:animEffect transition="in" filter="fade">
                                      <p:cBhvr>
                                        <p:cTn id="54" dur="500"/>
                                        <p:tgtEl>
                                          <p:spTgt spid="11">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xEl>
                                              <p:pRg st="5" end="5"/>
                                            </p:txEl>
                                          </p:spTgt>
                                        </p:tgtEl>
                                        <p:attrNameLst>
                                          <p:attrName>style.visibility</p:attrName>
                                        </p:attrNameLst>
                                      </p:cBhvr>
                                      <p:to>
                                        <p:strVal val="visible"/>
                                      </p:to>
                                    </p:set>
                                    <p:animEffect transition="in" filter="fade">
                                      <p:cBhvr>
                                        <p:cTn id="59"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云计算优势。</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246769"/>
          </a:xfrm>
          <a:prstGeom prst="rect">
            <a:avLst/>
          </a:prstGeom>
        </p:spPr>
        <p:txBody>
          <a:bodyPr wrap="square">
            <a:spAutoFit/>
          </a:bodyPr>
          <a:lstStyle/>
          <a:p>
            <a:r>
              <a:rPr lang="en-US" altLang="zh-CN" sz="2800" b="1" dirty="0"/>
              <a:t>IT</a:t>
            </a:r>
            <a:r>
              <a:rPr lang="zh-CN" altLang="en-US" sz="2800" b="1" dirty="0"/>
              <a:t>业公认，云计算具有以下优势。</a:t>
            </a:r>
          </a:p>
          <a:p>
            <a:r>
              <a:rPr lang="en-US" altLang="zh-CN" sz="2800" b="1" dirty="0"/>
              <a:t>1.</a:t>
            </a:r>
            <a:r>
              <a:rPr lang="zh-CN" altLang="en-US" sz="2800" b="1" dirty="0"/>
              <a:t>基于虚拟化技术快速部署资源或获得服务，云计算支持用户在任何位置、使用各种终端获取能力超强的服务。</a:t>
            </a:r>
          </a:p>
          <a:p>
            <a:r>
              <a:rPr lang="en-US" altLang="zh-CN" sz="2800" b="1" dirty="0"/>
              <a:t>2.</a:t>
            </a:r>
            <a:r>
              <a:rPr lang="zh-CN" altLang="en-US" sz="2800" b="1" dirty="0"/>
              <a:t>减少用户终端的处理负担。</a:t>
            </a:r>
          </a:p>
          <a:p>
            <a:r>
              <a:rPr lang="en-US" altLang="zh-CN" sz="2800" b="1" dirty="0"/>
              <a:t>3.</a:t>
            </a:r>
            <a:r>
              <a:rPr lang="zh-CN" altLang="en-US" sz="2800" b="1" dirty="0"/>
              <a:t>降低了用户对于</a:t>
            </a:r>
            <a:r>
              <a:rPr lang="en-US" altLang="zh-CN" sz="2800" b="1" dirty="0"/>
              <a:t>IT</a:t>
            </a:r>
            <a:r>
              <a:rPr lang="zh-CN" altLang="en-US" sz="2800" b="1" dirty="0"/>
              <a:t>专业知识的依赖。</a:t>
            </a:r>
            <a:endParaRPr lang="zh-CN" altLang="en-US" sz="2800" dirty="0"/>
          </a:p>
        </p:txBody>
      </p:sp>
    </p:spTree>
    <p:extLst>
      <p:ext uri="{BB962C8B-B14F-4D97-AF65-F5344CB8AC3E}">
        <p14:creationId xmlns:p14="http://schemas.microsoft.com/office/powerpoint/2010/main" val="8697754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fontScale="92500"/>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云计算服务提供商</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5405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376679-833E-4A12-89F1-67630C588072}"/>
              </a:ext>
            </a:extLst>
          </p:cNvPr>
          <p:cNvPicPr>
            <a:picLocks noChangeAspect="1"/>
          </p:cNvPicPr>
          <p:nvPr/>
        </p:nvPicPr>
        <p:blipFill rotWithShape="1">
          <a:blip r:embed="rId2"/>
          <a:srcRect l="50052" r="1" b="1"/>
          <a:stretch/>
        </p:blipFill>
        <p:spPr>
          <a:xfrm>
            <a:off x="20" y="10"/>
            <a:ext cx="9141724" cy="686347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6" name="图片 5">
            <a:extLst>
              <a:ext uri="{FF2B5EF4-FFF2-40B4-BE49-F238E27FC236}">
                <a16:creationId xmlns:a16="http://schemas.microsoft.com/office/drawing/2014/main" id="{23D77BAF-3450-41FC-A63C-AFB9F4F688EF}"/>
              </a:ext>
            </a:extLst>
          </p:cNvPr>
          <p:cNvPicPr>
            <a:picLocks noChangeAspect="1"/>
          </p:cNvPicPr>
          <p:nvPr/>
        </p:nvPicPr>
        <p:blipFill rotWithShape="1">
          <a:blip r:embed="rId3">
            <a:extLst>
              <a:ext uri="{28A0092B-C50C-407E-A947-70E740481C1C}">
                <a14:useLocalDpi xmlns:a14="http://schemas.microsoft.com/office/drawing/2010/main" val="0"/>
              </a:ext>
            </a:extLst>
          </a:blip>
          <a:srcRect l="8129" r="27181"/>
          <a:stretch/>
        </p:blipFill>
        <p:spPr>
          <a:xfrm>
            <a:off x="5790353"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12" name="内容占位符 2">
            <a:extLst>
              <a:ext uri="{FF2B5EF4-FFF2-40B4-BE49-F238E27FC236}">
                <a16:creationId xmlns:a16="http://schemas.microsoft.com/office/drawing/2014/main" id="{0D157EE5-B149-440E-ADF6-D011DEDAE0BE}"/>
              </a:ext>
            </a:extLst>
          </p:cNvPr>
          <p:cNvSpPr>
            <a:spLocks noGrp="1"/>
          </p:cNvSpPr>
          <p:nvPr>
            <p:ph idx="1"/>
          </p:nvPr>
        </p:nvSpPr>
        <p:spPr>
          <a:xfrm>
            <a:off x="160343" y="5762064"/>
            <a:ext cx="5935657" cy="1330619"/>
          </a:xfrm>
        </p:spPr>
        <p:txBody>
          <a:bodyPr>
            <a:normAutofit fontScale="62500" lnSpcReduction="20000"/>
          </a:bodyPr>
          <a:lstStyle/>
          <a:p>
            <a:pPr marL="0" indent="0" algn="ctr">
              <a:buNone/>
            </a:pPr>
            <a:r>
              <a:rPr lang="zh-CN" altLang="en-US" sz="8800" b="1" dirty="0">
                <a:solidFill>
                  <a:schemeClr val="bg1"/>
                </a:solidFill>
                <a:latin typeface="微软雅黑" panose="020B0503020204020204" pitchFamily="34" charset="-122"/>
                <a:ea typeface="微软雅黑" panose="020B0503020204020204" pitchFamily="34" charset="-122"/>
              </a:rPr>
              <a:t>云计算服务提供商</a:t>
            </a:r>
          </a:p>
        </p:txBody>
      </p:sp>
    </p:spTree>
    <p:extLst>
      <p:ext uri="{BB962C8B-B14F-4D97-AF65-F5344CB8AC3E}">
        <p14:creationId xmlns:p14="http://schemas.microsoft.com/office/powerpoint/2010/main" val="1725961076"/>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云计算服务</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3970318"/>
          </a:xfrm>
          <a:prstGeom prst="rect">
            <a:avLst/>
          </a:prstGeom>
        </p:spPr>
        <p:txBody>
          <a:bodyPr wrap="square">
            <a:spAutoFit/>
          </a:bodyPr>
          <a:lstStyle/>
          <a:p>
            <a:r>
              <a:rPr lang="zh-CN" altLang="en-US" sz="2800" b="1" dirty="0"/>
              <a:t>云计算服务，即云服务。中国云计算服务网的定义是：指可以拿来作为服务提供使用的云计算产品。包括云主机、云空间、云开发、云测试和综合类产品等。</a:t>
            </a:r>
          </a:p>
          <a:p>
            <a:r>
              <a:rPr lang="zh-CN" altLang="en-US" sz="2800" b="1" dirty="0"/>
              <a:t>我们都知道，对于云计算的服务类型来说，一般可分为三个层面，分别是：</a:t>
            </a:r>
            <a:r>
              <a:rPr lang="en-US" altLang="zh-CN" sz="2800" b="1" dirty="0"/>
              <a:t>IaaS</a:t>
            </a:r>
            <a:r>
              <a:rPr lang="zh-CN" altLang="en-US" sz="2800" b="1" dirty="0"/>
              <a:t>、</a:t>
            </a:r>
            <a:r>
              <a:rPr lang="en-US" altLang="zh-CN" sz="2800" b="1" dirty="0"/>
              <a:t>PaaS</a:t>
            </a:r>
            <a:r>
              <a:rPr lang="zh-CN" altLang="en-US" sz="2800" b="1" dirty="0"/>
              <a:t>和</a:t>
            </a:r>
            <a:r>
              <a:rPr lang="en-US" altLang="zh-CN" sz="2800" b="1" dirty="0"/>
              <a:t>SaaS</a:t>
            </a:r>
            <a:r>
              <a:rPr lang="zh-CN" altLang="en-US" sz="2800" b="1" dirty="0"/>
              <a:t>。这三个层次组成了云计算技术层面的整体架构，这其中可能包含了一些虚拟化的技术和应用、自动化的部署以及分布式计算等技术，这种技术架构的优势就是可以对外表现出非常优秀的并行计算能力以及大规模的伸缩性和灵活性等特点。</a:t>
            </a:r>
            <a:endParaRPr lang="zh-CN" altLang="en-US" sz="2800" dirty="0"/>
          </a:p>
        </p:txBody>
      </p:sp>
    </p:spTree>
    <p:extLst>
      <p:ext uri="{BB962C8B-B14F-4D97-AF65-F5344CB8AC3E}">
        <p14:creationId xmlns:p14="http://schemas.microsoft.com/office/powerpoint/2010/main" val="1045165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云计算服务</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3108543"/>
          </a:xfrm>
          <a:prstGeom prst="rect">
            <a:avLst/>
          </a:prstGeom>
        </p:spPr>
        <p:txBody>
          <a:bodyPr wrap="square">
            <a:spAutoFit/>
          </a:bodyPr>
          <a:lstStyle/>
          <a:p>
            <a:r>
              <a:rPr lang="zh-CN" altLang="en-US" sz="2800" b="1" dirty="0"/>
              <a:t>有很多对云服务的概念不是很清楚，我们在这里着重说明。当今社会我们用电脑处理文档、存储资料，通过电子邮件或</a:t>
            </a:r>
            <a:r>
              <a:rPr lang="en-US" altLang="zh-CN" sz="2800" b="1" dirty="0"/>
              <a:t>U</a:t>
            </a:r>
            <a:r>
              <a:rPr lang="zh-CN" altLang="en-US" sz="2800" b="1" dirty="0"/>
              <a:t>盘与他人分享信息。如果电脑硬盘坏了，我们会因为资料丢失而束手无策。而在“云计算”时代，“云”会替我们做存储和计算的工作。届时，我们只需要一台能上网的手机，一旦有需要，我们可以在任何地点用手机快速地找到我们需要的资料并处理他们。我们再也不用担心资料丢失。</a:t>
            </a:r>
            <a:endParaRPr lang="zh-CN" altLang="en-US" sz="2800" dirty="0"/>
          </a:p>
        </p:txBody>
      </p:sp>
    </p:spTree>
    <p:extLst>
      <p:ext uri="{BB962C8B-B14F-4D97-AF65-F5344CB8AC3E}">
        <p14:creationId xmlns:p14="http://schemas.microsoft.com/office/powerpoint/2010/main" val="113070497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1414234" y="1485900"/>
            <a:ext cx="9222015" cy="4031873"/>
          </a:xfrm>
          <a:prstGeom prst="rect">
            <a:avLst/>
          </a:prstGeom>
        </p:spPr>
        <p:txBody>
          <a:bodyPr wrap="square">
            <a:spAutoFit/>
          </a:bodyPr>
          <a:lstStyle/>
          <a:p>
            <a:pPr marL="285750" indent="-285750">
              <a:buFont typeface="Arial" panose="020B0604020202020204" pitchFamily="34" charset="0"/>
              <a:buChar char="•"/>
            </a:pPr>
            <a:r>
              <a:rPr lang="en-US" altLang="zh-CN" sz="3200" dirty="0"/>
              <a:t>    1959 </a:t>
            </a:r>
            <a:r>
              <a:rPr lang="zh-CN" altLang="en-US" sz="3200" dirty="0"/>
              <a:t>年</a:t>
            </a:r>
            <a:r>
              <a:rPr lang="en-US" altLang="zh-CN" sz="3200" dirty="0"/>
              <a:t>6 </a:t>
            </a:r>
            <a:r>
              <a:rPr lang="zh-CN" altLang="en-US" sz="3200" dirty="0"/>
              <a:t>月，</a:t>
            </a:r>
            <a:r>
              <a:rPr lang="en-US" altLang="zh-CN" sz="3200" dirty="0" err="1"/>
              <a:t>ChristopherStrachey</a:t>
            </a:r>
            <a:r>
              <a:rPr lang="en-US" altLang="zh-CN" sz="3200" dirty="0"/>
              <a:t> </a:t>
            </a:r>
            <a:r>
              <a:rPr lang="zh-CN" altLang="en-US" sz="3200" dirty="0"/>
              <a:t>发表虚拟化论文，虚拟化是今天云计算基础架构的基石。</a:t>
            </a:r>
          </a:p>
          <a:p>
            <a:pPr marL="285750" indent="-285750">
              <a:buFont typeface="Arial" panose="020B0604020202020204" pitchFamily="34" charset="0"/>
              <a:buChar char="•"/>
            </a:pPr>
            <a:r>
              <a:rPr lang="zh-CN" altLang="en-US" sz="3200" dirty="0"/>
              <a:t>    </a:t>
            </a:r>
            <a:r>
              <a:rPr lang="en-US" altLang="zh-CN" sz="3200" dirty="0"/>
              <a:t>1961 </a:t>
            </a:r>
            <a:r>
              <a:rPr lang="zh-CN" altLang="en-US" sz="3200" dirty="0"/>
              <a:t>年，</a:t>
            </a:r>
            <a:r>
              <a:rPr lang="en-US" altLang="zh-CN" sz="3200" dirty="0" err="1"/>
              <a:t>JohnMcCarthy</a:t>
            </a:r>
            <a:r>
              <a:rPr lang="en-US" altLang="zh-CN" sz="3200" dirty="0"/>
              <a:t> </a:t>
            </a:r>
            <a:r>
              <a:rPr lang="zh-CN" altLang="en-US" sz="3200" dirty="0"/>
              <a:t>提出计算力和通过公用事业销售计算机应用的思想。</a:t>
            </a:r>
          </a:p>
          <a:p>
            <a:pPr marL="285750" indent="-285750">
              <a:buFont typeface="Arial" panose="020B0604020202020204" pitchFamily="34" charset="0"/>
              <a:buChar char="•"/>
            </a:pPr>
            <a:r>
              <a:rPr lang="zh-CN" altLang="en-US" sz="3200" dirty="0"/>
              <a:t>    </a:t>
            </a:r>
            <a:r>
              <a:rPr lang="en-US" altLang="zh-CN" sz="3200" dirty="0"/>
              <a:t>1962 </a:t>
            </a:r>
            <a:r>
              <a:rPr lang="zh-CN" altLang="en-US" sz="3200" dirty="0"/>
              <a:t>年，</a:t>
            </a:r>
            <a:r>
              <a:rPr lang="en-US" altLang="zh-CN" sz="3200" dirty="0" err="1"/>
              <a:t>J.C.R.Licklider</a:t>
            </a:r>
            <a:r>
              <a:rPr lang="en-US" altLang="zh-CN" sz="3200" dirty="0"/>
              <a:t> </a:t>
            </a:r>
            <a:r>
              <a:rPr lang="zh-CN" altLang="en-US" sz="3200" dirty="0"/>
              <a:t>提出“星际计算机网络”设想。</a:t>
            </a:r>
          </a:p>
          <a:p>
            <a:pPr marL="285750" indent="-285750">
              <a:buFont typeface="Arial" panose="020B0604020202020204" pitchFamily="34" charset="0"/>
              <a:buChar char="•"/>
            </a:pPr>
            <a:r>
              <a:rPr lang="zh-CN" altLang="en-US" sz="3200" dirty="0"/>
              <a:t>    </a:t>
            </a:r>
            <a:r>
              <a:rPr lang="en-US" altLang="zh-CN" sz="3200" dirty="0"/>
              <a:t>1965 </a:t>
            </a:r>
            <a:r>
              <a:rPr lang="zh-CN" altLang="en-US" sz="3200" dirty="0"/>
              <a:t>年美国电话公司</a:t>
            </a:r>
            <a:r>
              <a:rPr lang="en-US" altLang="zh-CN" sz="3200" dirty="0" err="1"/>
              <a:t>WesternUnion</a:t>
            </a:r>
            <a:r>
              <a:rPr lang="en-US" altLang="zh-CN" sz="3200" dirty="0"/>
              <a:t> </a:t>
            </a:r>
            <a:r>
              <a:rPr lang="zh-CN" altLang="en-US" sz="3200" dirty="0"/>
              <a:t>一位高管提出建立信息公用事业的设想。</a:t>
            </a:r>
          </a:p>
        </p:txBody>
      </p:sp>
    </p:spTree>
    <p:extLst>
      <p:ext uri="{BB962C8B-B14F-4D97-AF65-F5344CB8AC3E}">
        <p14:creationId xmlns:p14="http://schemas.microsoft.com/office/powerpoint/2010/main" val="366679895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云计算服务</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677656"/>
          </a:xfrm>
          <a:prstGeom prst="rect">
            <a:avLst/>
          </a:prstGeom>
        </p:spPr>
        <p:txBody>
          <a:bodyPr wrap="square">
            <a:spAutoFit/>
          </a:bodyPr>
          <a:lstStyle/>
          <a:p>
            <a:endParaRPr lang="zh-CN" altLang="en-US" sz="2800" b="1" dirty="0"/>
          </a:p>
          <a:p>
            <a:r>
              <a:rPr lang="zh-CN" altLang="en-US" sz="2800" b="1" dirty="0"/>
              <a:t>有人作了一个简单的描述：它足够智能，能够根据您的位置、时间、偏好等信息，实时地对您的需求做出预期。在这一全新的模式下，信息的搜索将会是为您而做，而不再是由您来做。无论您采用什么设备，无论您需要哪种按需服务，您都将得到一个一致且连贯的终极体验。</a:t>
            </a:r>
          </a:p>
        </p:txBody>
      </p:sp>
    </p:spTree>
    <p:extLst>
      <p:ext uri="{BB962C8B-B14F-4D97-AF65-F5344CB8AC3E}">
        <p14:creationId xmlns:p14="http://schemas.microsoft.com/office/powerpoint/2010/main" val="233644974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fade">
                                      <p:cBhvr>
                                        <p:cTn id="34"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云计算服务商业模式</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1815882"/>
          </a:xfrm>
          <a:prstGeom prst="rect">
            <a:avLst/>
          </a:prstGeom>
        </p:spPr>
        <p:txBody>
          <a:bodyPr wrap="square">
            <a:spAutoFit/>
          </a:bodyPr>
          <a:lstStyle/>
          <a:p>
            <a:r>
              <a:rPr lang="zh-CN" altLang="en-US" sz="2800" b="1" dirty="0"/>
              <a:t>云服务的商业模式是通过繁殖大量创业公司提供丰富的个性化产品，以满足市场上日益膨胀的个性化需求。其繁殖方式是为创业公司提供资金、推广、支付、物流、客服一整套服务，把自己的运营能力像水和电一样让外部随需使用。</a:t>
            </a:r>
            <a:endParaRPr lang="zh-CN" altLang="en-US" sz="2800" dirty="0"/>
          </a:p>
        </p:txBody>
      </p:sp>
    </p:spTree>
    <p:extLst>
      <p:ext uri="{BB962C8B-B14F-4D97-AF65-F5344CB8AC3E}">
        <p14:creationId xmlns:p14="http://schemas.microsoft.com/office/powerpoint/2010/main" val="33724864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云计算服务带来的变革</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3539430"/>
          </a:xfrm>
          <a:prstGeom prst="rect">
            <a:avLst/>
          </a:prstGeom>
        </p:spPr>
        <p:txBody>
          <a:bodyPr wrap="square">
            <a:spAutoFit/>
          </a:bodyPr>
          <a:lstStyle/>
          <a:p>
            <a:r>
              <a:rPr lang="zh-CN" altLang="en-US" sz="2800" b="1" dirty="0"/>
              <a:t>云服务带来的一个重大变革是从以设备为中心转向以信息为中心。设备包括应用程序只是来去匆匆的过客（现在还有谁能读出软盘？），而信息及人们在信息中的投资则是必须要长期保留的资产（一年换两个手机的人很多，而手机丢失的重大损失之一就是没有做备份的通信录和照片、文件等信息）。所以如上所述的无论多么新颖的，目前甚至可以是相当昂贵的前端硬件设备都会过时，有的甚至会很快过时，迅速贬值！云上什么不容易过时？信息！不仅不过时，许多信息必须长期保存，而且越久越有价值。</a:t>
            </a:r>
            <a:endParaRPr lang="zh-CN" altLang="en-US" sz="2800" dirty="0"/>
          </a:p>
        </p:txBody>
      </p:sp>
    </p:spTree>
    <p:extLst>
      <p:ext uri="{BB962C8B-B14F-4D97-AF65-F5344CB8AC3E}">
        <p14:creationId xmlns:p14="http://schemas.microsoft.com/office/powerpoint/2010/main" val="65467753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使用云计算服务的优势</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246769"/>
          </a:xfrm>
          <a:prstGeom prst="rect">
            <a:avLst/>
          </a:prstGeom>
        </p:spPr>
        <p:txBody>
          <a:bodyPr wrap="square">
            <a:spAutoFit/>
          </a:bodyPr>
          <a:lstStyle/>
          <a:p>
            <a:r>
              <a:rPr lang="zh-CN" altLang="en-US" sz="2800" b="1" dirty="0"/>
              <a:t>云服务提供商， 为中小企业搭建信息化所需要的所有网络基础设施及软件、硬件运作平台，并负责所有前期的实施、后期的维护等一系列服务，企业无需购买软硬件、建设机房、招聘</a:t>
            </a:r>
            <a:r>
              <a:rPr lang="en-US" altLang="zh-CN" sz="2800" b="1" dirty="0"/>
              <a:t>IT</a:t>
            </a:r>
            <a:r>
              <a:rPr lang="zh-CN" altLang="en-US" sz="2800" b="1" dirty="0"/>
              <a:t>人员，只需前期支付一次性的项目实施费和定期的软件租赁服务费，即可通过互联网享用信息系统。</a:t>
            </a:r>
            <a:endParaRPr lang="zh-CN" altLang="en-US" sz="2800" dirty="0"/>
          </a:p>
        </p:txBody>
      </p:sp>
    </p:spTree>
    <p:extLst>
      <p:ext uri="{BB962C8B-B14F-4D97-AF65-F5344CB8AC3E}">
        <p14:creationId xmlns:p14="http://schemas.microsoft.com/office/powerpoint/2010/main" val="40088885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pPr algn="ctr"/>
            <a:r>
              <a:rPr lang="zh-CN" altLang="en-US" sz="4000" b="1" dirty="0"/>
              <a:t>使用云计算服务的优势</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2246769"/>
          </a:xfrm>
          <a:prstGeom prst="rect">
            <a:avLst/>
          </a:prstGeom>
        </p:spPr>
        <p:txBody>
          <a:bodyPr wrap="square">
            <a:spAutoFit/>
          </a:bodyPr>
          <a:lstStyle/>
          <a:p>
            <a:r>
              <a:rPr lang="zh-CN" altLang="en-US" sz="2800" b="1" dirty="0"/>
              <a:t>服务提供商通过有效的技术措施，可以保证每家企业数据的安全性和保密性。企业采用云服务模式在效果上与企业自建信息系统基本没有区别，但节省了大量用于购买</a:t>
            </a:r>
            <a:r>
              <a:rPr lang="en-US" altLang="zh-CN" sz="2800" b="1" dirty="0"/>
              <a:t>IT</a:t>
            </a:r>
            <a:r>
              <a:rPr lang="zh-CN" altLang="en-US" sz="2800" b="1" dirty="0"/>
              <a:t>产品、技术和维护运行的资金，且像打开自来水龙头就能用水一样，方便地利用信息化系统，从而大幅度降低了中小企业信息化的门槛与风险。</a:t>
            </a:r>
            <a:endParaRPr lang="zh-CN" altLang="en-US" sz="2800" dirty="0"/>
          </a:p>
        </p:txBody>
      </p:sp>
    </p:spTree>
    <p:extLst>
      <p:ext uri="{BB962C8B-B14F-4D97-AF65-F5344CB8AC3E}">
        <p14:creationId xmlns:p14="http://schemas.microsoft.com/office/powerpoint/2010/main" val="1229671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en-US" altLang="zh-CN" sz="8800" b="1" dirty="0">
                <a:latin typeface="微软雅黑" panose="020B0503020204020204" pitchFamily="34" charset="-122"/>
                <a:ea typeface="微软雅黑" panose="020B0503020204020204" pitchFamily="34" charset="-122"/>
              </a:rPr>
              <a:t>AWS</a:t>
            </a:r>
            <a:endParaRPr lang="zh-CN" altLang="en-US" sz="8800" b="1" dirty="0">
              <a:latin typeface="微软雅黑" panose="020B0503020204020204" pitchFamily="34" charset="-122"/>
              <a:ea typeface="微软雅黑" panose="020B0503020204020204" pitchFamily="34" charset="-122"/>
            </a:endParaRP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304077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r>
              <a:rPr lang="en-US" altLang="zh-CN" sz="4000" b="1" dirty="0"/>
              <a:t>AWS </a:t>
            </a:r>
            <a:r>
              <a:rPr lang="zh-CN" altLang="en-US" sz="4000" b="1" dirty="0"/>
              <a:t>中国 </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1384995"/>
          </a:xfrm>
          <a:prstGeom prst="rect">
            <a:avLst/>
          </a:prstGeom>
        </p:spPr>
        <p:txBody>
          <a:bodyPr wrap="square">
            <a:spAutoFit/>
          </a:bodyPr>
          <a:lstStyle/>
          <a:p>
            <a:r>
              <a:rPr lang="en-US" altLang="zh-CN" sz="2800" b="1" dirty="0"/>
              <a:t>AWS </a:t>
            </a:r>
            <a:r>
              <a:rPr lang="zh-CN" altLang="en-US" sz="2800" b="1" dirty="0"/>
              <a:t>中国提供一组广泛的全球计算、存储、数据库、分析、应用和部署服务，帮助组织提高工作效率、降低 </a:t>
            </a:r>
            <a:r>
              <a:rPr lang="en-US" altLang="zh-CN" sz="2800" b="1" dirty="0"/>
              <a:t>IT </a:t>
            </a:r>
            <a:r>
              <a:rPr lang="zh-CN" altLang="en-US" sz="2800" b="1" dirty="0"/>
              <a:t>成本和扩展应用。</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10260211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2373938" y="1137557"/>
            <a:ext cx="5741362" cy="707886"/>
          </a:xfrm>
          <a:prstGeom prst="rect">
            <a:avLst/>
          </a:prstGeom>
        </p:spPr>
        <p:txBody>
          <a:bodyPr wrap="square">
            <a:spAutoFit/>
          </a:bodyPr>
          <a:lstStyle/>
          <a:p>
            <a:r>
              <a:rPr lang="en-US" altLang="zh-CN" sz="4000" b="1" dirty="0"/>
              <a:t>AWS </a:t>
            </a:r>
            <a:r>
              <a:rPr lang="zh-CN" altLang="en-US" sz="4000" b="1" dirty="0"/>
              <a:t>中国 </a:t>
            </a:r>
          </a:p>
        </p:txBody>
      </p:sp>
      <p:sp>
        <p:nvSpPr>
          <p:cNvPr id="11" name="矩形 10">
            <a:extLst>
              <a:ext uri="{FF2B5EF4-FFF2-40B4-BE49-F238E27FC236}">
                <a16:creationId xmlns:a16="http://schemas.microsoft.com/office/drawing/2014/main" id="{406F922E-CAAB-486F-B9EA-C9BA01C28B3B}"/>
              </a:ext>
            </a:extLst>
          </p:cNvPr>
          <p:cNvSpPr/>
          <p:nvPr/>
        </p:nvSpPr>
        <p:spPr>
          <a:xfrm>
            <a:off x="946150" y="2413000"/>
            <a:ext cx="10204450" cy="954107"/>
          </a:xfrm>
          <a:prstGeom prst="rect">
            <a:avLst/>
          </a:prstGeom>
        </p:spPr>
        <p:txBody>
          <a:bodyPr wrap="square">
            <a:spAutoFit/>
          </a:bodyPr>
          <a:lstStyle/>
          <a:p>
            <a:r>
              <a:rPr lang="en-US" altLang="zh-CN" sz="2800" b="1" dirty="0"/>
              <a:t>AWS </a:t>
            </a:r>
            <a:r>
              <a:rPr lang="zh-CN" altLang="en-US" sz="2800" b="1" dirty="0"/>
              <a:t>还在中国组建了由解决方案架构师、客户支持技术人员和业务拓展人员组成的庞大团队来支持中国的客户。</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8423255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662202" y="1470105"/>
            <a:ext cx="9492343" cy="707886"/>
          </a:xfrm>
          <a:prstGeom prst="rect">
            <a:avLst/>
          </a:prstGeom>
        </p:spPr>
        <p:txBody>
          <a:bodyPr wrap="square">
            <a:spAutoFit/>
          </a:bodyPr>
          <a:lstStyle/>
          <a:p>
            <a:r>
              <a:rPr lang="en-US" altLang="zh-CN" sz="4000" b="1" dirty="0"/>
              <a:t>Amazon EC2 </a:t>
            </a:r>
            <a:r>
              <a:rPr lang="zh-CN" altLang="en-US" sz="4000" b="1" dirty="0"/>
              <a:t>云中的虚拟服务器</a:t>
            </a:r>
          </a:p>
        </p:txBody>
      </p:sp>
      <p:sp>
        <p:nvSpPr>
          <p:cNvPr id="11" name="矩形 10">
            <a:extLst>
              <a:ext uri="{FF2B5EF4-FFF2-40B4-BE49-F238E27FC236}">
                <a16:creationId xmlns:a16="http://schemas.microsoft.com/office/drawing/2014/main" id="{406F922E-CAAB-486F-B9EA-C9BA01C28B3B}"/>
              </a:ext>
            </a:extLst>
          </p:cNvPr>
          <p:cNvSpPr/>
          <p:nvPr/>
        </p:nvSpPr>
        <p:spPr>
          <a:xfrm>
            <a:off x="662202" y="2457943"/>
            <a:ext cx="10204450" cy="1384995"/>
          </a:xfrm>
          <a:prstGeom prst="rect">
            <a:avLst/>
          </a:prstGeom>
        </p:spPr>
        <p:txBody>
          <a:bodyPr wrap="square">
            <a:spAutoFit/>
          </a:bodyPr>
          <a:lstStyle/>
          <a:p>
            <a:r>
              <a:rPr lang="en-US" altLang="zh-CN" sz="2800" b="1" dirty="0"/>
              <a:t>Amazon Elastic Compute Cloud (Amazon EC2) </a:t>
            </a:r>
            <a:r>
              <a:rPr lang="zh-CN" altLang="en-US" sz="2800" b="1" dirty="0"/>
              <a:t>是一种 </a:t>
            </a:r>
            <a:r>
              <a:rPr lang="en-US" altLang="zh-CN" sz="2800" b="1" dirty="0"/>
              <a:t>Web </a:t>
            </a:r>
            <a:r>
              <a:rPr lang="zh-CN" altLang="en-US" sz="2800" b="1" dirty="0"/>
              <a:t>服务，可提供在云中大小可调的计算容量。该服务旨在让开发人员能更轻松的进行网络级规模的计算。</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15123842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662202" y="1190153"/>
            <a:ext cx="9492343" cy="707886"/>
          </a:xfrm>
          <a:prstGeom prst="rect">
            <a:avLst/>
          </a:prstGeom>
        </p:spPr>
        <p:txBody>
          <a:bodyPr wrap="square">
            <a:spAutoFit/>
          </a:bodyPr>
          <a:lstStyle/>
          <a:p>
            <a:r>
              <a:rPr lang="en-US" altLang="zh-CN" sz="4000" b="1" dirty="0"/>
              <a:t>Amazon EC2 </a:t>
            </a:r>
            <a:r>
              <a:rPr lang="zh-CN" altLang="en-US" sz="4000" b="1" dirty="0"/>
              <a:t>云中的虚拟服务器</a:t>
            </a:r>
          </a:p>
        </p:txBody>
      </p:sp>
      <p:sp>
        <p:nvSpPr>
          <p:cNvPr id="11" name="矩形 10">
            <a:extLst>
              <a:ext uri="{FF2B5EF4-FFF2-40B4-BE49-F238E27FC236}">
                <a16:creationId xmlns:a16="http://schemas.microsoft.com/office/drawing/2014/main" id="{406F922E-CAAB-486F-B9EA-C9BA01C28B3B}"/>
              </a:ext>
            </a:extLst>
          </p:cNvPr>
          <p:cNvSpPr/>
          <p:nvPr/>
        </p:nvSpPr>
        <p:spPr>
          <a:xfrm>
            <a:off x="599404" y="2011629"/>
            <a:ext cx="10204450" cy="4401205"/>
          </a:xfrm>
          <a:prstGeom prst="rect">
            <a:avLst/>
          </a:prstGeom>
        </p:spPr>
        <p:txBody>
          <a:bodyPr wrap="square">
            <a:spAutoFit/>
          </a:bodyPr>
          <a:lstStyle/>
          <a:p>
            <a:r>
              <a:rPr lang="en-US" altLang="zh-CN" sz="2800" b="1" dirty="0"/>
              <a:t>Amazon EC2 </a:t>
            </a:r>
            <a:r>
              <a:rPr lang="zh-CN" altLang="en-US" sz="2800" b="1" dirty="0"/>
              <a:t>的 </a:t>
            </a:r>
            <a:r>
              <a:rPr lang="en-US" altLang="zh-CN" sz="2800" b="1" dirty="0"/>
              <a:t>Web </a:t>
            </a:r>
            <a:r>
              <a:rPr lang="zh-CN" altLang="en-US" sz="2800" b="1" dirty="0"/>
              <a:t>服务接口非常简单，您可以轻松获取和配置容量。使用该服务，您可以完全控制您的计算资源，并可以在成熟的亚马逊 </a:t>
            </a:r>
            <a:r>
              <a:rPr lang="en-US" altLang="zh-CN" sz="2800" b="1" dirty="0"/>
              <a:t>AWS </a:t>
            </a:r>
            <a:r>
              <a:rPr lang="zh-CN" altLang="en-US" sz="2800" b="1" dirty="0"/>
              <a:t>计算环境中运行。</a:t>
            </a:r>
            <a:endParaRPr lang="en-US" altLang="zh-CN" sz="2800" b="1" dirty="0"/>
          </a:p>
          <a:p>
            <a:r>
              <a:rPr lang="en-US" altLang="zh-CN" sz="2800" b="1" dirty="0"/>
              <a:t>Amazon EC2 </a:t>
            </a:r>
            <a:r>
              <a:rPr lang="zh-CN" altLang="en-US" sz="2800" b="1" dirty="0"/>
              <a:t>将获取并启动新服务器实例所需要的时间缩短至几分钟，这样一来，在您的计算要求发生变化时，您便可以快速扩展计算容量。</a:t>
            </a:r>
            <a:endParaRPr lang="en-US" altLang="zh-CN" sz="2800" b="1" dirty="0"/>
          </a:p>
          <a:p>
            <a:r>
              <a:rPr lang="en-US" altLang="zh-CN" sz="2800" b="1" dirty="0"/>
              <a:t>Amazon EC2 </a:t>
            </a:r>
            <a:r>
              <a:rPr lang="zh-CN" altLang="en-US" sz="2800" b="1" dirty="0"/>
              <a:t>按您实际使用的容量收费，从而改变了成本结算方式。</a:t>
            </a:r>
            <a:endParaRPr lang="en-US" altLang="zh-CN" sz="2800" b="1" dirty="0"/>
          </a:p>
          <a:p>
            <a:r>
              <a:rPr lang="en-US" altLang="zh-CN" sz="2800" b="1" dirty="0"/>
              <a:t>Amazon EC2 </a:t>
            </a:r>
            <a:r>
              <a:rPr lang="zh-CN" altLang="en-US" sz="2800" b="1" dirty="0"/>
              <a:t>还为开发人员提供了创建故障恢复应用程序以及排除常见故障情况的工具。</a:t>
            </a:r>
            <a:endParaRPr lang="zh-CN" altLang="en-US" sz="2800" dirty="0"/>
          </a:p>
        </p:txBody>
      </p:sp>
    </p:spTree>
    <p:extLst>
      <p:ext uri="{BB962C8B-B14F-4D97-AF65-F5344CB8AC3E}">
        <p14:creationId xmlns:p14="http://schemas.microsoft.com/office/powerpoint/2010/main" val="162994915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500"/>
                                        <p:tgtEl>
                                          <p:spTgt spid="1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1414234" y="1485900"/>
            <a:ext cx="9222015" cy="5016758"/>
          </a:xfrm>
          <a:prstGeom prst="rect">
            <a:avLst/>
          </a:prstGeom>
        </p:spPr>
        <p:txBody>
          <a:bodyPr wrap="square">
            <a:spAutoFit/>
          </a:bodyPr>
          <a:lstStyle/>
          <a:p>
            <a:pPr marL="285750" indent="-285750">
              <a:buFont typeface="Arial" panose="020B0604020202020204" pitchFamily="34" charset="0"/>
              <a:buChar char="•"/>
            </a:pPr>
            <a:r>
              <a:rPr lang="zh-CN" altLang="en-US" sz="3200" dirty="0"/>
              <a:t> </a:t>
            </a:r>
            <a:r>
              <a:rPr lang="en-US" altLang="zh-CN" sz="3200" dirty="0"/>
              <a:t>1984 </a:t>
            </a:r>
            <a:r>
              <a:rPr lang="zh-CN" altLang="en-US" sz="3200" dirty="0"/>
              <a:t>年，</a:t>
            </a:r>
            <a:r>
              <a:rPr lang="en-US" altLang="zh-CN" sz="3200" dirty="0"/>
              <a:t>Sun </a:t>
            </a:r>
            <a:r>
              <a:rPr lang="zh-CN" altLang="en-US" sz="3200" dirty="0"/>
              <a:t>公司的联合创始人</a:t>
            </a:r>
            <a:r>
              <a:rPr lang="en-US" altLang="zh-CN" sz="3200" dirty="0" err="1"/>
              <a:t>JohnGage</a:t>
            </a:r>
            <a:r>
              <a:rPr lang="en-US" altLang="zh-CN" sz="3200" dirty="0"/>
              <a:t> </a:t>
            </a:r>
            <a:r>
              <a:rPr lang="zh-CN" altLang="en-US" sz="3200" dirty="0"/>
              <a:t>说出了“网络就是计算机”的名言，用于描述分布式计算技术带来的新世界，今天的云计算正在将这一理念变成现实。</a:t>
            </a:r>
          </a:p>
          <a:p>
            <a:pPr marL="285750" indent="-285750">
              <a:buFont typeface="Arial" panose="020B0604020202020204" pitchFamily="34" charset="0"/>
              <a:buChar char="•"/>
            </a:pPr>
            <a:r>
              <a:rPr lang="zh-CN" altLang="en-US" sz="3200" dirty="0"/>
              <a:t>    </a:t>
            </a:r>
            <a:r>
              <a:rPr lang="en-US" altLang="zh-CN" sz="3200" dirty="0"/>
              <a:t>1996 </a:t>
            </a:r>
            <a:r>
              <a:rPr lang="zh-CN" altLang="en-US" sz="3200" dirty="0"/>
              <a:t>年，网格计算</a:t>
            </a:r>
            <a:r>
              <a:rPr lang="en-US" altLang="zh-CN" sz="3200" dirty="0"/>
              <a:t>Globus </a:t>
            </a:r>
            <a:r>
              <a:rPr lang="zh-CN" altLang="en-US" sz="3200" dirty="0"/>
              <a:t>开源网格平台起步。</a:t>
            </a:r>
          </a:p>
          <a:p>
            <a:pPr marL="285750" indent="-285750">
              <a:buFont typeface="Arial" panose="020B0604020202020204" pitchFamily="34" charset="0"/>
              <a:buChar char="•"/>
            </a:pPr>
            <a:r>
              <a:rPr lang="zh-CN" altLang="en-US" sz="3200" dirty="0"/>
              <a:t>    </a:t>
            </a:r>
            <a:r>
              <a:rPr lang="en-US" altLang="zh-CN" sz="3200" dirty="0"/>
              <a:t>1997 </a:t>
            </a:r>
            <a:r>
              <a:rPr lang="zh-CN" altLang="en-US" sz="3200" dirty="0"/>
              <a:t>年，南加州大学教授</a:t>
            </a:r>
            <a:r>
              <a:rPr lang="en-US" altLang="zh-CN" sz="3200" dirty="0" err="1"/>
              <a:t>RamnathK.Chellappa</a:t>
            </a:r>
            <a:r>
              <a:rPr lang="en-US" altLang="zh-CN" sz="3200" dirty="0"/>
              <a:t> </a:t>
            </a:r>
            <a:r>
              <a:rPr lang="zh-CN" altLang="en-US" sz="3200" dirty="0"/>
              <a:t>提出云计算的第一个学术定义“，认为计算的边界可以不是技术局限，而是经济合理性。</a:t>
            </a:r>
          </a:p>
          <a:p>
            <a:pPr marL="285750" indent="-285750">
              <a:buFont typeface="Arial" panose="020B0604020202020204" pitchFamily="34" charset="0"/>
              <a:buChar char="•"/>
            </a:pPr>
            <a:r>
              <a:rPr lang="zh-CN" altLang="en-US" sz="3200" dirty="0"/>
              <a:t>    </a:t>
            </a:r>
            <a:r>
              <a:rPr lang="en-US" altLang="zh-CN" sz="3200" dirty="0"/>
              <a:t>1998 </a:t>
            </a:r>
            <a:r>
              <a:rPr lang="zh-CN" altLang="en-US" sz="3200" dirty="0"/>
              <a:t>年，</a:t>
            </a:r>
            <a:r>
              <a:rPr lang="en-US" altLang="zh-CN" sz="3200" dirty="0"/>
              <a:t>VMware</a:t>
            </a:r>
            <a:r>
              <a:rPr lang="zh-CN" altLang="en-US" sz="3200" dirty="0"/>
              <a:t>（威睿公司）成立并首次引入</a:t>
            </a:r>
            <a:r>
              <a:rPr lang="en-US" altLang="zh-CN" sz="3200" dirty="0"/>
              <a:t>X86 </a:t>
            </a:r>
            <a:r>
              <a:rPr lang="zh-CN" altLang="en-US" sz="3200" dirty="0"/>
              <a:t>的虚拟技术。</a:t>
            </a:r>
          </a:p>
        </p:txBody>
      </p:sp>
    </p:spTree>
    <p:extLst>
      <p:ext uri="{BB962C8B-B14F-4D97-AF65-F5344CB8AC3E}">
        <p14:creationId xmlns:p14="http://schemas.microsoft.com/office/powerpoint/2010/main" val="5386339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414673" y="904895"/>
            <a:ext cx="9492343" cy="1323439"/>
          </a:xfrm>
          <a:prstGeom prst="rect">
            <a:avLst/>
          </a:prstGeom>
        </p:spPr>
        <p:txBody>
          <a:bodyPr wrap="square">
            <a:spAutoFit/>
          </a:bodyPr>
          <a:lstStyle/>
          <a:p>
            <a:r>
              <a:rPr lang="en-US" altLang="zh-CN" sz="4000" b="1" dirty="0"/>
              <a:t>Amazon Elastic Container Service </a:t>
            </a:r>
          </a:p>
          <a:p>
            <a:r>
              <a:rPr lang="zh-CN" altLang="en-US" sz="4000" b="1" dirty="0"/>
              <a:t>运行和管理 </a:t>
            </a:r>
            <a:r>
              <a:rPr lang="en-US" altLang="zh-CN" sz="4000" b="1" dirty="0"/>
              <a:t>Docker </a:t>
            </a:r>
            <a:r>
              <a:rPr lang="zh-CN" altLang="en-US" sz="4000" b="1" dirty="0"/>
              <a:t>容器</a:t>
            </a:r>
          </a:p>
        </p:txBody>
      </p:sp>
      <p:sp>
        <p:nvSpPr>
          <p:cNvPr id="11" name="矩形 10">
            <a:extLst>
              <a:ext uri="{FF2B5EF4-FFF2-40B4-BE49-F238E27FC236}">
                <a16:creationId xmlns:a16="http://schemas.microsoft.com/office/drawing/2014/main" id="{406F922E-CAAB-486F-B9EA-C9BA01C28B3B}"/>
              </a:ext>
            </a:extLst>
          </p:cNvPr>
          <p:cNvSpPr/>
          <p:nvPr/>
        </p:nvSpPr>
        <p:spPr>
          <a:xfrm>
            <a:off x="662202" y="2457943"/>
            <a:ext cx="10204450" cy="1815882"/>
          </a:xfrm>
          <a:prstGeom prst="rect">
            <a:avLst/>
          </a:prstGeom>
        </p:spPr>
        <p:txBody>
          <a:bodyPr wrap="square">
            <a:spAutoFit/>
          </a:bodyPr>
          <a:lstStyle/>
          <a:p>
            <a:r>
              <a:rPr lang="en-US" altLang="zh-CN" sz="2800" b="1" dirty="0"/>
              <a:t>Amazon Elastic Container Service (ECS) </a:t>
            </a:r>
            <a:r>
              <a:rPr lang="zh-CN" altLang="en-US" sz="2800" b="1" dirty="0"/>
              <a:t>是一项高度可扩展的高性能容器管理服务，它支持 </a:t>
            </a:r>
            <a:r>
              <a:rPr lang="en-US" altLang="zh-CN" sz="2800" b="1" dirty="0"/>
              <a:t>Docker </a:t>
            </a:r>
            <a:r>
              <a:rPr lang="zh-CN" altLang="en-US" sz="2800" b="1" dirty="0"/>
              <a:t>容器，并让您能够在托管的 </a:t>
            </a:r>
            <a:r>
              <a:rPr lang="en-US" altLang="zh-CN" sz="2800" b="1" dirty="0"/>
              <a:t>Amazon EC2 </a:t>
            </a:r>
            <a:r>
              <a:rPr lang="zh-CN" altLang="en-US" sz="2800" b="1" dirty="0"/>
              <a:t>实例群集上轻松运行应用程序。使用 </a:t>
            </a:r>
            <a:r>
              <a:rPr lang="en-US" altLang="zh-CN" sz="2800" b="1" dirty="0"/>
              <a:t>Amazon ECS</a:t>
            </a:r>
            <a:r>
              <a:rPr lang="zh-CN" altLang="en-US" sz="2800" b="1" dirty="0"/>
              <a:t>，您将不再需要安装、运维、扩展您自己的群集管理基础设施。</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199865162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par>
                          <p:cTn id="30" fill="hold">
                            <p:stCondLst>
                              <p:cond delay="1100"/>
                            </p:stCondLst>
                            <p:childTnLst>
                              <p:par>
                                <p:cTn id="31" presetID="10" presetClass="entr" presetSubtype="0" fill="hold" grpId="0" nodeType="after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500"/>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2677656"/>
          </a:xfrm>
          <a:prstGeom prst="rect">
            <a:avLst/>
          </a:prstGeom>
        </p:spPr>
        <p:txBody>
          <a:bodyPr wrap="square">
            <a:spAutoFit/>
          </a:bodyPr>
          <a:lstStyle/>
          <a:p>
            <a:r>
              <a:rPr lang="zh-CN" altLang="en-US" sz="2800" b="1" dirty="0"/>
              <a:t>只需进行简单的 </a:t>
            </a:r>
            <a:r>
              <a:rPr lang="en-US" altLang="zh-CN" sz="2800" b="1" dirty="0"/>
              <a:t>API </a:t>
            </a:r>
            <a:r>
              <a:rPr lang="zh-CN" altLang="en-US" sz="2800" b="1" dirty="0"/>
              <a:t>调用，您便可以启动和停止支持 </a:t>
            </a:r>
            <a:r>
              <a:rPr lang="en-US" altLang="zh-CN" sz="2800" b="1" dirty="0"/>
              <a:t>Docker </a:t>
            </a:r>
            <a:r>
              <a:rPr lang="zh-CN" altLang="en-US" sz="2800" b="1" dirty="0"/>
              <a:t>的应用程序，查询群集的完整状态，使用各种熟悉的功能，包括安全组、</a:t>
            </a:r>
            <a:r>
              <a:rPr lang="en-US" altLang="zh-CN" sz="2800" b="1" dirty="0"/>
              <a:t>Elastic Load Balancing</a:t>
            </a:r>
            <a:r>
              <a:rPr lang="zh-CN" altLang="en-US" sz="2800" b="1" dirty="0"/>
              <a:t>、</a:t>
            </a:r>
            <a:r>
              <a:rPr lang="en-US" altLang="zh-CN" sz="2800" b="1" dirty="0"/>
              <a:t>EBS </a:t>
            </a:r>
            <a:r>
              <a:rPr lang="zh-CN" altLang="en-US" sz="2800" b="1" dirty="0"/>
              <a:t>卷和 </a:t>
            </a:r>
            <a:r>
              <a:rPr lang="en-US" altLang="zh-CN" sz="2800" b="1" dirty="0"/>
              <a:t>IAM </a:t>
            </a:r>
            <a:r>
              <a:rPr lang="zh-CN" altLang="en-US" sz="2800" b="1" dirty="0"/>
              <a:t>角色。</a:t>
            </a:r>
          </a:p>
          <a:p>
            <a:r>
              <a:rPr lang="zh-CN" altLang="en-US" sz="2800" b="1" dirty="0"/>
              <a:t>您可以使用 </a:t>
            </a:r>
            <a:r>
              <a:rPr lang="en-US" altLang="zh-CN" sz="2800" b="1" dirty="0"/>
              <a:t>Amazon ECS </a:t>
            </a:r>
            <a:r>
              <a:rPr lang="zh-CN" altLang="en-US" sz="2800" b="1" dirty="0"/>
              <a:t>根据您的资源需求和可用性要求在您的群集中安排容器的置放。您还可以集成自己的计划程序或第三方计划程序，来满足业务或应用程序的特定要求。</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1323439"/>
          </a:xfrm>
          <a:prstGeom prst="rect">
            <a:avLst/>
          </a:prstGeom>
        </p:spPr>
        <p:txBody>
          <a:bodyPr wrap="square">
            <a:spAutoFit/>
          </a:bodyPr>
          <a:lstStyle/>
          <a:p>
            <a:r>
              <a:rPr lang="en-US" altLang="zh-CN" sz="4000" b="1" dirty="0"/>
              <a:t>Amazon Elastic Container Service </a:t>
            </a:r>
          </a:p>
          <a:p>
            <a:r>
              <a:rPr lang="zh-CN" altLang="en-US" sz="4000" b="1" dirty="0"/>
              <a:t>运行和管理 </a:t>
            </a:r>
            <a:r>
              <a:rPr lang="en-US" altLang="zh-CN" sz="4000" b="1" dirty="0"/>
              <a:t>Docker </a:t>
            </a:r>
            <a:r>
              <a:rPr lang="zh-CN" altLang="en-US" sz="4000" b="1" dirty="0"/>
              <a:t>容器</a:t>
            </a:r>
          </a:p>
        </p:txBody>
      </p:sp>
    </p:spTree>
    <p:extLst>
      <p:ext uri="{BB962C8B-B14F-4D97-AF65-F5344CB8AC3E}">
        <p14:creationId xmlns:p14="http://schemas.microsoft.com/office/powerpoint/2010/main" val="2861141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414673" y="904895"/>
            <a:ext cx="9492343" cy="707886"/>
          </a:xfrm>
          <a:prstGeom prst="rect">
            <a:avLst/>
          </a:prstGeom>
        </p:spPr>
        <p:txBody>
          <a:bodyPr wrap="square">
            <a:spAutoFit/>
          </a:bodyPr>
          <a:lstStyle/>
          <a:p>
            <a:r>
              <a:rPr lang="en-US" altLang="zh-CN" sz="4000" b="1" dirty="0"/>
              <a:t>Amazon Virtual Private Cloud (VPC)</a:t>
            </a:r>
            <a:endParaRPr lang="zh-CN" altLang="en-US" sz="4000" b="1" dirty="0"/>
          </a:p>
        </p:txBody>
      </p:sp>
      <p:sp>
        <p:nvSpPr>
          <p:cNvPr id="11" name="矩形 10">
            <a:extLst>
              <a:ext uri="{FF2B5EF4-FFF2-40B4-BE49-F238E27FC236}">
                <a16:creationId xmlns:a16="http://schemas.microsoft.com/office/drawing/2014/main" id="{406F922E-CAAB-486F-B9EA-C9BA01C28B3B}"/>
              </a:ext>
            </a:extLst>
          </p:cNvPr>
          <p:cNvSpPr/>
          <p:nvPr/>
        </p:nvSpPr>
        <p:spPr>
          <a:xfrm>
            <a:off x="662202" y="2457943"/>
            <a:ext cx="10204450" cy="1815882"/>
          </a:xfrm>
          <a:prstGeom prst="rect">
            <a:avLst/>
          </a:prstGeom>
        </p:spPr>
        <p:txBody>
          <a:bodyPr wrap="square">
            <a:spAutoFit/>
          </a:bodyPr>
          <a:lstStyle/>
          <a:p>
            <a:r>
              <a:rPr lang="en-US" altLang="zh-CN" sz="2800" b="1" dirty="0"/>
              <a:t>Amazon Virtual Private Cloud (Amazon VPC) </a:t>
            </a:r>
            <a:r>
              <a:rPr lang="zh-CN" altLang="en-US" sz="2800" b="1" dirty="0"/>
              <a:t>允许您在亚马逊 </a:t>
            </a:r>
            <a:r>
              <a:rPr lang="en-US" altLang="zh-CN" sz="2800" b="1" dirty="0"/>
              <a:t>AWS </a:t>
            </a:r>
            <a:r>
              <a:rPr lang="zh-CN" altLang="en-US" sz="2800" b="1" dirty="0"/>
              <a:t>云中预配置出一个采用逻辑隔离的部分，让您在自己定义的虚拟网络中启动 </a:t>
            </a:r>
            <a:r>
              <a:rPr lang="en-US" altLang="zh-CN" sz="2800" b="1" dirty="0"/>
              <a:t>AWS </a:t>
            </a:r>
            <a:r>
              <a:rPr lang="zh-CN" altLang="en-US" sz="2800" b="1" dirty="0"/>
              <a:t>资源。您可以完全掌控您的虚拟联网环境，包括选择自有的 </a:t>
            </a:r>
            <a:r>
              <a:rPr lang="en-US" altLang="zh-CN" sz="2800" b="1" dirty="0"/>
              <a:t>IP </a:t>
            </a:r>
            <a:r>
              <a:rPr lang="zh-CN" altLang="en-US" sz="2800" b="1" dirty="0"/>
              <a:t>地址范围、创建子网，以及配置路由表和网关。 </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69804076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2246769"/>
          </a:xfrm>
          <a:prstGeom prst="rect">
            <a:avLst/>
          </a:prstGeom>
        </p:spPr>
        <p:txBody>
          <a:bodyPr wrap="square">
            <a:spAutoFit/>
          </a:bodyPr>
          <a:lstStyle/>
          <a:p>
            <a:r>
              <a:rPr lang="zh-CN" altLang="en-US" sz="2800" b="1" dirty="0"/>
              <a:t>您可以轻松自定义 </a:t>
            </a:r>
            <a:r>
              <a:rPr lang="en-US" altLang="zh-CN" sz="2800" b="1" dirty="0"/>
              <a:t>Amazon VPC </a:t>
            </a:r>
            <a:r>
              <a:rPr lang="zh-CN" altLang="en-US" sz="2800" b="1" dirty="0"/>
              <a:t>的网络配置。例如，您可以为可访问 </a:t>
            </a:r>
            <a:r>
              <a:rPr lang="en-US" altLang="zh-CN" sz="2800" b="1" dirty="0"/>
              <a:t>Internet </a:t>
            </a:r>
            <a:r>
              <a:rPr lang="zh-CN" altLang="en-US" sz="2800" b="1" dirty="0"/>
              <a:t>的 </a:t>
            </a:r>
            <a:r>
              <a:rPr lang="en-US" altLang="zh-CN" sz="2800" b="1" dirty="0"/>
              <a:t>Web </a:t>
            </a:r>
            <a:r>
              <a:rPr lang="zh-CN" altLang="en-US" sz="2800" b="1" dirty="0"/>
              <a:t>服务器创建公有子网，而将数据库或应用程序服务器等后端系统放在不能访问 </a:t>
            </a:r>
            <a:r>
              <a:rPr lang="en-US" altLang="zh-CN" sz="2800" b="1" dirty="0"/>
              <a:t>Internet </a:t>
            </a:r>
            <a:r>
              <a:rPr lang="zh-CN" altLang="en-US" sz="2800" b="1" dirty="0"/>
              <a:t>的私有子网中。</a:t>
            </a:r>
            <a:endParaRPr lang="en-US" altLang="zh-CN" sz="2800" b="1" dirty="0"/>
          </a:p>
          <a:p>
            <a:r>
              <a:rPr lang="zh-CN" altLang="en-US" sz="2800" b="1" dirty="0"/>
              <a:t>您可以利用安全组和网络访问控制列表等多种安全层，帮助对各个子网中 </a:t>
            </a:r>
            <a:r>
              <a:rPr lang="en-US" altLang="zh-CN" sz="2800" b="1" dirty="0"/>
              <a:t>Amazon EC2 </a:t>
            </a:r>
            <a:r>
              <a:rPr lang="zh-CN" altLang="en-US" sz="2800" b="1" dirty="0"/>
              <a:t>实例的访问进行控制。</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707886"/>
          </a:xfrm>
          <a:prstGeom prst="rect">
            <a:avLst/>
          </a:prstGeom>
        </p:spPr>
        <p:txBody>
          <a:bodyPr wrap="square">
            <a:spAutoFit/>
          </a:bodyPr>
          <a:lstStyle/>
          <a:p>
            <a:r>
              <a:rPr lang="en-US" altLang="zh-CN" sz="4000" b="1" dirty="0"/>
              <a:t>Amazon Virtual Private Cloud (VPC)</a:t>
            </a:r>
            <a:endParaRPr lang="zh-CN" altLang="en-US" sz="4000" b="1" dirty="0"/>
          </a:p>
        </p:txBody>
      </p:sp>
    </p:spTree>
    <p:extLst>
      <p:ext uri="{BB962C8B-B14F-4D97-AF65-F5344CB8AC3E}">
        <p14:creationId xmlns:p14="http://schemas.microsoft.com/office/powerpoint/2010/main" val="219227315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a:extLst>
              <a:ext uri="{FF2B5EF4-FFF2-40B4-BE49-F238E27FC236}">
                <a16:creationId xmlns:a16="http://schemas.microsoft.com/office/drawing/2014/main" id="{02330ABA-E307-4FC7-A31B-E3CF41212B2E}"/>
              </a:ext>
            </a:extLst>
          </p:cNvPr>
          <p:cNvSpPr/>
          <p:nvPr/>
        </p:nvSpPr>
        <p:spPr>
          <a:xfrm>
            <a:off x="414673" y="904895"/>
            <a:ext cx="9492343" cy="707886"/>
          </a:xfrm>
          <a:prstGeom prst="rect">
            <a:avLst/>
          </a:prstGeom>
        </p:spPr>
        <p:txBody>
          <a:bodyPr wrap="square">
            <a:spAutoFit/>
          </a:bodyPr>
          <a:lstStyle/>
          <a:p>
            <a:r>
              <a:rPr lang="en-US" altLang="zh-CN" sz="4000" b="1" dirty="0"/>
              <a:t>Amazon S3 </a:t>
            </a:r>
            <a:r>
              <a:rPr lang="zh-CN" altLang="en-US" sz="4000" b="1" dirty="0"/>
              <a:t>可扩展的云存储</a:t>
            </a:r>
          </a:p>
        </p:txBody>
      </p:sp>
      <p:sp>
        <p:nvSpPr>
          <p:cNvPr id="11" name="矩形 10">
            <a:extLst>
              <a:ext uri="{FF2B5EF4-FFF2-40B4-BE49-F238E27FC236}">
                <a16:creationId xmlns:a16="http://schemas.microsoft.com/office/drawing/2014/main" id="{406F922E-CAAB-486F-B9EA-C9BA01C28B3B}"/>
              </a:ext>
            </a:extLst>
          </p:cNvPr>
          <p:cNvSpPr/>
          <p:nvPr/>
        </p:nvSpPr>
        <p:spPr>
          <a:xfrm>
            <a:off x="662202" y="2457943"/>
            <a:ext cx="10204450" cy="954107"/>
          </a:xfrm>
          <a:prstGeom prst="rect">
            <a:avLst/>
          </a:prstGeom>
        </p:spPr>
        <p:txBody>
          <a:bodyPr wrap="square">
            <a:spAutoFit/>
          </a:bodyPr>
          <a:lstStyle/>
          <a:p>
            <a:r>
              <a:rPr lang="en-US" altLang="zh-CN" sz="2800" b="1" dirty="0"/>
              <a:t>Amazon S3 </a:t>
            </a:r>
            <a:r>
              <a:rPr lang="zh-CN" altLang="en-US" sz="2800" b="1" dirty="0"/>
              <a:t>是一种面向 </a:t>
            </a:r>
            <a:r>
              <a:rPr lang="en-US" altLang="zh-CN" sz="2800" b="1" dirty="0"/>
              <a:t>Internet </a:t>
            </a:r>
            <a:r>
              <a:rPr lang="zh-CN" altLang="en-US" sz="2800" b="1" dirty="0"/>
              <a:t>的存储服务。该服务旨在让开发人员能更轻松的进行网络级规模的计算。</a:t>
            </a:r>
            <a:endParaRPr lang="zh-CN" altLang="en-US" sz="2800" dirty="0"/>
          </a:p>
        </p:txBody>
      </p:sp>
      <p:pic>
        <p:nvPicPr>
          <p:cNvPr id="7" name="图片 6">
            <a:extLst>
              <a:ext uri="{FF2B5EF4-FFF2-40B4-BE49-F238E27FC236}">
                <a16:creationId xmlns:a16="http://schemas.microsoft.com/office/drawing/2014/main" id="{C4532E73-A344-41B9-88D5-5043D39A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7" y="4955513"/>
            <a:ext cx="4076822" cy="1991006"/>
          </a:xfrm>
          <a:prstGeom prst="rect">
            <a:avLst/>
          </a:prstGeom>
          <a:ln>
            <a:noFill/>
          </a:ln>
          <a:effectLst>
            <a:softEdge rad="112500"/>
          </a:effectLst>
        </p:spPr>
      </p:pic>
      <p:pic>
        <p:nvPicPr>
          <p:cNvPr id="15" name="图片 14">
            <a:extLst>
              <a:ext uri="{FF2B5EF4-FFF2-40B4-BE49-F238E27FC236}">
                <a16:creationId xmlns:a16="http://schemas.microsoft.com/office/drawing/2014/main" id="{80C21A56-A00C-4C9D-AB0E-D2894351F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13" y="4010113"/>
            <a:ext cx="5831387" cy="2847887"/>
          </a:xfrm>
          <a:prstGeom prst="rect">
            <a:avLst/>
          </a:prstGeom>
          <a:ln>
            <a:noFill/>
          </a:ln>
          <a:effectLst>
            <a:softEdge rad="112500"/>
          </a:effectLst>
        </p:spPr>
      </p:pic>
    </p:spTree>
    <p:extLst>
      <p:ext uri="{BB962C8B-B14F-4D97-AF65-F5344CB8AC3E}">
        <p14:creationId xmlns:p14="http://schemas.microsoft.com/office/powerpoint/2010/main" val="1845545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P spid="11"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2246769"/>
          </a:xfrm>
          <a:prstGeom prst="rect">
            <a:avLst/>
          </a:prstGeom>
        </p:spPr>
        <p:txBody>
          <a:bodyPr wrap="square">
            <a:spAutoFit/>
          </a:bodyPr>
          <a:lstStyle/>
          <a:p>
            <a:r>
              <a:rPr lang="en-US" altLang="zh-CN" sz="2800" b="1" dirty="0"/>
              <a:t>Amazon S3 </a:t>
            </a:r>
            <a:r>
              <a:rPr lang="zh-CN" altLang="en-US" sz="2800" b="1" dirty="0"/>
              <a:t>提供一个简明的 </a:t>
            </a:r>
            <a:r>
              <a:rPr lang="en-US" altLang="zh-CN" sz="2800" b="1" dirty="0"/>
              <a:t>Web </a:t>
            </a:r>
            <a:r>
              <a:rPr lang="zh-CN" altLang="en-US" sz="2800" b="1" dirty="0"/>
              <a:t>服务界面，用户可通过它随时在 </a:t>
            </a:r>
            <a:r>
              <a:rPr lang="en-US" altLang="zh-CN" sz="2800" b="1" dirty="0"/>
              <a:t>Web </a:t>
            </a:r>
            <a:r>
              <a:rPr lang="zh-CN" altLang="en-US" sz="2800" b="1" dirty="0"/>
              <a:t>上存储和检索任意大小的数据。此服务让所有开发人员都能访问和亚马逊本身运行其全球的网站同一个具备高扩展性、可靠性、安全性和快速价廉的基础设施。此服务的目标是通过规模效应，为开发人员带来最大的利益。</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707886"/>
          </a:xfrm>
          <a:prstGeom prst="rect">
            <a:avLst/>
          </a:prstGeom>
        </p:spPr>
        <p:txBody>
          <a:bodyPr wrap="square">
            <a:spAutoFit/>
          </a:bodyPr>
          <a:lstStyle/>
          <a:p>
            <a:r>
              <a:rPr lang="en-US" altLang="zh-CN" sz="4000" b="1" dirty="0"/>
              <a:t>Amazon S3 </a:t>
            </a:r>
            <a:r>
              <a:rPr lang="zh-CN" altLang="en-US" sz="4000" b="1" dirty="0"/>
              <a:t>可扩展的云存储</a:t>
            </a:r>
          </a:p>
        </p:txBody>
      </p:sp>
    </p:spTree>
    <p:extLst>
      <p:ext uri="{BB962C8B-B14F-4D97-AF65-F5344CB8AC3E}">
        <p14:creationId xmlns:p14="http://schemas.microsoft.com/office/powerpoint/2010/main" val="23855137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阿里云</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100445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3108543"/>
          </a:xfrm>
          <a:prstGeom prst="rect">
            <a:avLst/>
          </a:prstGeom>
        </p:spPr>
        <p:txBody>
          <a:bodyPr wrap="square">
            <a:spAutoFit/>
          </a:bodyPr>
          <a:lstStyle/>
          <a:p>
            <a:r>
              <a:rPr lang="zh-CN" altLang="en-US" sz="2800" b="1" dirty="0"/>
              <a:t>高网络包收发场景，如视频弹幕、电信业务转发等</a:t>
            </a:r>
          </a:p>
          <a:p>
            <a:r>
              <a:rPr lang="zh-CN" altLang="en-US" sz="2800" b="1" dirty="0"/>
              <a:t>场景</a:t>
            </a:r>
            <a:r>
              <a:rPr lang="en-US" altLang="zh-CN" sz="2800" b="1" dirty="0"/>
              <a:t>:</a:t>
            </a:r>
          </a:p>
          <a:p>
            <a:r>
              <a:rPr lang="zh-CN" altLang="en-US" sz="2800" b="1" dirty="0"/>
              <a:t>高网络包收发场景，如视频弹幕、电信业务转发等</a:t>
            </a:r>
          </a:p>
          <a:p>
            <a:r>
              <a:rPr lang="zh-CN" altLang="en-US" sz="2800" b="1" dirty="0"/>
              <a:t>各种类型和规模的企业级应用</a:t>
            </a:r>
          </a:p>
          <a:p>
            <a:r>
              <a:rPr lang="zh-CN" altLang="en-US" sz="2800" b="1" dirty="0"/>
              <a:t>中小型数据库系统、缓存、搜索集群</a:t>
            </a:r>
          </a:p>
          <a:p>
            <a:r>
              <a:rPr lang="zh-CN" altLang="en-US" sz="2800" b="1" dirty="0"/>
              <a:t>数据分析和计算</a:t>
            </a:r>
          </a:p>
          <a:p>
            <a:r>
              <a:rPr lang="zh-CN" altLang="en-US" sz="2800" b="1" dirty="0"/>
              <a:t>计算集群、依赖内存的数据处理</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707886"/>
          </a:xfrm>
          <a:prstGeom prst="rect">
            <a:avLst/>
          </a:prstGeom>
        </p:spPr>
        <p:txBody>
          <a:bodyPr wrap="square">
            <a:spAutoFit/>
          </a:bodyPr>
          <a:lstStyle/>
          <a:p>
            <a:r>
              <a:rPr lang="zh-CN" altLang="en-US" sz="4000" b="1" dirty="0"/>
              <a:t>通用型 </a:t>
            </a:r>
            <a:r>
              <a:rPr lang="en-US" altLang="zh-CN" sz="4000" b="1" dirty="0"/>
              <a:t>g5</a:t>
            </a:r>
            <a:endParaRPr lang="zh-CN" altLang="en-US" sz="4000" b="1" dirty="0"/>
          </a:p>
        </p:txBody>
      </p:sp>
    </p:spTree>
    <p:extLst>
      <p:ext uri="{BB962C8B-B14F-4D97-AF65-F5344CB8AC3E}">
        <p14:creationId xmlns:p14="http://schemas.microsoft.com/office/powerpoint/2010/main" val="29949092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animEffect transition="in" filter="fade">
                                      <p:cBhvr>
                                        <p:cTn id="55" dur="500"/>
                                        <p:tgtEl>
                                          <p:spTgt spid="11">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xEl>
                                              <p:pRg st="6" end="6"/>
                                            </p:txEl>
                                          </p:spTgt>
                                        </p:tgtEl>
                                        <p:attrNameLst>
                                          <p:attrName>style.visibility</p:attrName>
                                        </p:attrNameLst>
                                      </p:cBhvr>
                                      <p:to>
                                        <p:strVal val="visible"/>
                                      </p:to>
                                    </p:set>
                                    <p:animEffect transition="in" filter="fade">
                                      <p:cBhvr>
                                        <p:cTn id="60" dur="500"/>
                                        <p:tgtEl>
                                          <p:spTgt spid="11">
                                            <p:txEl>
                                              <p:pRg st="6" end="6"/>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1384995"/>
          </a:xfrm>
          <a:prstGeom prst="rect">
            <a:avLst/>
          </a:prstGeom>
        </p:spPr>
        <p:txBody>
          <a:bodyPr wrap="square">
            <a:spAutoFit/>
          </a:bodyPr>
          <a:lstStyle/>
          <a:p>
            <a:r>
              <a:rPr lang="en-US" altLang="zh-CN" sz="2800" b="1" dirty="0"/>
              <a:t>MySQL </a:t>
            </a:r>
            <a:r>
              <a:rPr lang="zh-CN" altLang="en-US" sz="2800" b="1" dirty="0"/>
              <a:t>是全球最受欢迎的开源数据库之一，作为开源软件组合 </a:t>
            </a:r>
            <a:r>
              <a:rPr lang="en-US" altLang="zh-CN" sz="2800" b="1" dirty="0"/>
              <a:t>LAMP</a:t>
            </a:r>
            <a:r>
              <a:rPr lang="zh-CN" altLang="en-US" sz="2800" b="1" dirty="0"/>
              <a:t>（</a:t>
            </a:r>
            <a:r>
              <a:rPr lang="en-US" altLang="zh-CN" sz="2800" b="1" dirty="0"/>
              <a:t>Linux + Apache + MySQL + Perl/PHP/Python</a:t>
            </a:r>
            <a:r>
              <a:rPr lang="zh-CN" altLang="en-US" sz="2800" b="1" dirty="0"/>
              <a:t>）中的重要一环，广泛应用于各类应用场景。</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707886"/>
          </a:xfrm>
          <a:prstGeom prst="rect">
            <a:avLst/>
          </a:prstGeom>
        </p:spPr>
        <p:txBody>
          <a:bodyPr wrap="square">
            <a:spAutoFit/>
          </a:bodyPr>
          <a:lstStyle/>
          <a:p>
            <a:r>
              <a:rPr lang="zh-CN" altLang="en-US" sz="4000" b="1" dirty="0"/>
              <a:t>云数据库</a:t>
            </a:r>
            <a:r>
              <a:rPr lang="en-US" altLang="zh-CN" sz="4000" b="1" dirty="0"/>
              <a:t>RDS MySQL </a:t>
            </a:r>
            <a:r>
              <a:rPr lang="zh-CN" altLang="en-US" sz="4000" b="1" dirty="0"/>
              <a:t>版</a:t>
            </a:r>
          </a:p>
        </p:txBody>
      </p:sp>
      <p:pic>
        <p:nvPicPr>
          <p:cNvPr id="5" name="图片 4">
            <a:extLst>
              <a:ext uri="{FF2B5EF4-FFF2-40B4-BE49-F238E27FC236}">
                <a16:creationId xmlns:a16="http://schemas.microsoft.com/office/drawing/2014/main" id="{B13A1EE1-C0B9-40FC-BB40-A817961D14F0}"/>
              </a:ext>
            </a:extLst>
          </p:cNvPr>
          <p:cNvPicPr>
            <a:picLocks noChangeAspect="1"/>
          </p:cNvPicPr>
          <p:nvPr/>
        </p:nvPicPr>
        <p:blipFill rotWithShape="1">
          <a:blip r:embed="rId3"/>
          <a:srcRect t="54848" r="10069"/>
          <a:stretch/>
        </p:blipFill>
        <p:spPr>
          <a:xfrm>
            <a:off x="1984333" y="3881038"/>
            <a:ext cx="7550975" cy="2838473"/>
          </a:xfrm>
          <a:prstGeom prst="rect">
            <a:avLst/>
          </a:prstGeom>
        </p:spPr>
      </p:pic>
    </p:spTree>
    <p:extLst>
      <p:ext uri="{BB962C8B-B14F-4D97-AF65-F5344CB8AC3E}">
        <p14:creationId xmlns:p14="http://schemas.microsoft.com/office/powerpoint/2010/main" val="18490062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463333" y="2496043"/>
            <a:ext cx="10204450" cy="1815882"/>
          </a:xfrm>
          <a:prstGeom prst="rect">
            <a:avLst/>
          </a:prstGeom>
        </p:spPr>
        <p:txBody>
          <a:bodyPr wrap="square">
            <a:spAutoFit/>
          </a:bodyPr>
          <a:lstStyle/>
          <a:p>
            <a:r>
              <a:rPr lang="zh-CN" altLang="en-US" sz="2800" b="1" dirty="0"/>
              <a:t>超级计算集群（</a:t>
            </a:r>
            <a:r>
              <a:rPr lang="en-US" altLang="zh-CN" sz="2800" b="1" dirty="0"/>
              <a:t>Super Computing Cluster</a:t>
            </a:r>
            <a:r>
              <a:rPr lang="zh-CN" altLang="en-US" sz="2800" b="1" dirty="0"/>
              <a:t>，</a:t>
            </a:r>
            <a:r>
              <a:rPr lang="en-US" altLang="zh-CN" sz="2800" b="1" dirty="0"/>
              <a:t>SCC</a:t>
            </a:r>
            <a:r>
              <a:rPr lang="zh-CN" altLang="en-US" sz="2800" b="1" dirty="0"/>
              <a:t>）使用高速</a:t>
            </a:r>
            <a:r>
              <a:rPr lang="en-US" altLang="zh-CN" sz="2800" b="1" dirty="0"/>
              <a:t>RDMA</a:t>
            </a:r>
            <a:r>
              <a:rPr lang="zh-CN" altLang="en-US" sz="2800" b="1" dirty="0"/>
              <a:t>网络互联的</a:t>
            </a:r>
            <a:r>
              <a:rPr lang="en-US" altLang="zh-CN" sz="2800" b="1" dirty="0"/>
              <a:t>CPU</a:t>
            </a:r>
            <a:r>
              <a:rPr lang="zh-CN" altLang="en-US" sz="2800" b="1" dirty="0"/>
              <a:t>以及</a:t>
            </a:r>
            <a:r>
              <a:rPr lang="en-US" altLang="zh-CN" sz="2800" b="1" dirty="0"/>
              <a:t>GPU</a:t>
            </a:r>
            <a:r>
              <a:rPr lang="zh-CN" altLang="en-US" sz="2800" b="1" dirty="0"/>
              <a:t>等异构加速设备，面向高性能计算、人工智能</a:t>
            </a:r>
            <a:r>
              <a:rPr lang="en-US" altLang="zh-CN" sz="2800" b="1" dirty="0"/>
              <a:t>/</a:t>
            </a:r>
            <a:r>
              <a:rPr lang="zh-CN" altLang="en-US" sz="2800" b="1" dirty="0"/>
              <a:t>机器学习、科学</a:t>
            </a:r>
            <a:r>
              <a:rPr lang="en-US" altLang="zh-CN" sz="2800" b="1" dirty="0"/>
              <a:t>/</a:t>
            </a:r>
            <a:r>
              <a:rPr lang="zh-CN" altLang="en-US" sz="2800" b="1" dirty="0"/>
              <a:t>工程计算、数据分析、音视频处理等应用，提供极致计算性能和并行效率的计算集群服务。</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507038" y="904895"/>
            <a:ext cx="9492343" cy="707886"/>
          </a:xfrm>
          <a:prstGeom prst="rect">
            <a:avLst/>
          </a:prstGeom>
        </p:spPr>
        <p:txBody>
          <a:bodyPr wrap="square">
            <a:spAutoFit/>
          </a:bodyPr>
          <a:lstStyle/>
          <a:p>
            <a:r>
              <a:rPr lang="zh-CN" altLang="en-US" sz="4000" b="1" dirty="0"/>
              <a:t>超级计算集群 </a:t>
            </a:r>
          </a:p>
        </p:txBody>
      </p:sp>
      <p:pic>
        <p:nvPicPr>
          <p:cNvPr id="3" name="图片 2">
            <a:extLst>
              <a:ext uri="{FF2B5EF4-FFF2-40B4-BE49-F238E27FC236}">
                <a16:creationId xmlns:a16="http://schemas.microsoft.com/office/drawing/2014/main" id="{47FBBAEC-186F-44D4-9F91-C86CBE562D6C}"/>
              </a:ext>
            </a:extLst>
          </p:cNvPr>
          <p:cNvPicPr>
            <a:picLocks noChangeAspect="1"/>
          </p:cNvPicPr>
          <p:nvPr/>
        </p:nvPicPr>
        <p:blipFill>
          <a:blip r:embed="rId3"/>
          <a:stretch>
            <a:fillRect/>
          </a:stretch>
        </p:blipFill>
        <p:spPr>
          <a:xfrm>
            <a:off x="3173172" y="4508838"/>
            <a:ext cx="5845656" cy="2217954"/>
          </a:xfrm>
          <a:prstGeom prst="rect">
            <a:avLst/>
          </a:prstGeom>
        </p:spPr>
      </p:pic>
    </p:spTree>
    <p:extLst>
      <p:ext uri="{BB962C8B-B14F-4D97-AF65-F5344CB8AC3E}">
        <p14:creationId xmlns:p14="http://schemas.microsoft.com/office/powerpoint/2010/main" val="40101642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1414234" y="1485900"/>
            <a:ext cx="9222015" cy="3539430"/>
          </a:xfrm>
          <a:prstGeom prst="rect">
            <a:avLst/>
          </a:prstGeom>
        </p:spPr>
        <p:txBody>
          <a:bodyPr wrap="square">
            <a:spAutoFit/>
          </a:bodyPr>
          <a:lstStyle/>
          <a:p>
            <a:pPr marL="285750" indent="-285750">
              <a:buFont typeface="Arial" panose="020B0604020202020204" pitchFamily="34" charset="0"/>
              <a:buChar char="•"/>
            </a:pPr>
            <a:r>
              <a:rPr lang="en-US" altLang="zh-CN" sz="3200" dirty="0"/>
              <a:t>1999 </a:t>
            </a:r>
            <a:r>
              <a:rPr lang="zh-CN" altLang="en-US" sz="3200" dirty="0"/>
              <a:t>年，</a:t>
            </a:r>
            <a:r>
              <a:rPr lang="en-US" altLang="zh-CN" sz="3200" dirty="0" err="1"/>
              <a:t>MarcAndreessen</a:t>
            </a:r>
            <a:r>
              <a:rPr lang="en-US" altLang="zh-CN" sz="3200" dirty="0"/>
              <a:t> </a:t>
            </a:r>
            <a:r>
              <a:rPr lang="zh-CN" altLang="en-US" sz="3200" dirty="0"/>
              <a:t>创建</a:t>
            </a:r>
            <a:r>
              <a:rPr lang="en-US" altLang="zh-CN" sz="3200" dirty="0"/>
              <a:t>LoudCloud</a:t>
            </a:r>
            <a:r>
              <a:rPr lang="zh-CN" altLang="en-US" sz="3200" dirty="0"/>
              <a:t>，是第一个商业化的</a:t>
            </a:r>
            <a:r>
              <a:rPr lang="en-US" altLang="zh-CN" sz="3200" dirty="0"/>
              <a:t>IaaS </a:t>
            </a:r>
            <a:r>
              <a:rPr lang="zh-CN" altLang="en-US" sz="3200" dirty="0"/>
              <a:t>平台。</a:t>
            </a:r>
          </a:p>
          <a:p>
            <a:pPr marL="285750" indent="-285750">
              <a:buFont typeface="Arial" panose="020B0604020202020204" pitchFamily="34" charset="0"/>
              <a:buChar char="•"/>
            </a:pPr>
            <a:r>
              <a:rPr lang="zh-CN" altLang="en-US" sz="3200" dirty="0"/>
              <a:t>    </a:t>
            </a:r>
            <a:r>
              <a:rPr lang="en-US" altLang="zh-CN" sz="3200" dirty="0"/>
              <a:t>1999 </a:t>
            </a:r>
            <a:r>
              <a:rPr lang="zh-CN" altLang="en-US" sz="3200" dirty="0"/>
              <a:t>年，</a:t>
            </a:r>
            <a:r>
              <a:rPr lang="en-US" altLang="zh-CN" sz="3200" dirty="0"/>
              <a:t>salesforce.com </a:t>
            </a:r>
            <a:r>
              <a:rPr lang="zh-CN" altLang="en-US" sz="3200" dirty="0"/>
              <a:t>公司成立，宣布”软件终结“革命开始。</a:t>
            </a:r>
          </a:p>
          <a:p>
            <a:pPr marL="285750" indent="-285750">
              <a:buFont typeface="Arial" panose="020B0604020202020204" pitchFamily="34" charset="0"/>
              <a:buChar char="•"/>
            </a:pPr>
            <a:r>
              <a:rPr lang="zh-CN" altLang="en-US" sz="3200" dirty="0"/>
              <a:t>    </a:t>
            </a:r>
            <a:r>
              <a:rPr lang="en-US" altLang="zh-CN" sz="3200" dirty="0"/>
              <a:t>2000 </a:t>
            </a:r>
            <a:r>
              <a:rPr lang="zh-CN" altLang="en-US" sz="3200" dirty="0"/>
              <a:t>年，</a:t>
            </a:r>
            <a:r>
              <a:rPr lang="en-US" altLang="zh-CN" sz="3200" dirty="0"/>
              <a:t>SaaS </a:t>
            </a:r>
            <a:r>
              <a:rPr lang="zh-CN" altLang="en-US" sz="3200" dirty="0"/>
              <a:t>兴起。</a:t>
            </a:r>
          </a:p>
          <a:p>
            <a:pPr marL="285750" indent="-285750">
              <a:buFont typeface="Arial" panose="020B0604020202020204" pitchFamily="34" charset="0"/>
              <a:buChar char="•"/>
            </a:pPr>
            <a:r>
              <a:rPr lang="zh-CN" altLang="en-US" sz="3200" dirty="0"/>
              <a:t>    </a:t>
            </a:r>
            <a:r>
              <a:rPr lang="en-US" altLang="zh-CN" sz="3200" dirty="0"/>
              <a:t>2004 </a:t>
            </a:r>
            <a:r>
              <a:rPr lang="zh-CN" altLang="en-US" sz="3200" dirty="0"/>
              <a:t>年，</a:t>
            </a:r>
            <a:r>
              <a:rPr lang="en-US" altLang="zh-CN" sz="3200" dirty="0"/>
              <a:t>Web2.0 </a:t>
            </a:r>
            <a:r>
              <a:rPr lang="zh-CN" altLang="en-US" sz="3200" dirty="0"/>
              <a:t>会议举行，</a:t>
            </a:r>
            <a:r>
              <a:rPr lang="en-US" altLang="zh-CN" sz="3200" dirty="0"/>
              <a:t>Web2.0 </a:t>
            </a:r>
            <a:r>
              <a:rPr lang="zh-CN" altLang="en-US" sz="3200" dirty="0"/>
              <a:t>成为技术流行词，互联网发展进入新阶段。</a:t>
            </a:r>
          </a:p>
        </p:txBody>
      </p:sp>
    </p:spTree>
    <p:extLst>
      <p:ext uri="{BB962C8B-B14F-4D97-AF65-F5344CB8AC3E}">
        <p14:creationId xmlns:p14="http://schemas.microsoft.com/office/powerpoint/2010/main" val="27109125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zh-CN" altLang="en-US" sz="2800" b="1" dirty="0"/>
              <a:t>海量、安全、低成本、高可靠的云存储服务，提供</a:t>
            </a:r>
            <a:r>
              <a:rPr lang="en-US" altLang="zh-CN" sz="2800" b="1" dirty="0"/>
              <a:t>99.999999999%</a:t>
            </a:r>
            <a:r>
              <a:rPr lang="zh-CN" altLang="en-US" sz="2800" b="1" dirty="0"/>
              <a:t>的数据可靠性。使用</a:t>
            </a:r>
            <a:r>
              <a:rPr lang="en-US" altLang="zh-CN" sz="2800" b="1" dirty="0"/>
              <a:t>RESTful API </a:t>
            </a:r>
            <a:r>
              <a:rPr lang="zh-CN" altLang="en-US" sz="2800" b="1" dirty="0"/>
              <a:t>可以在互联网任何位置存储和访问，容量和处理能力弹性扩展，多种存储类型供选择全面优化存储成本。</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zh-CN" altLang="en-US" sz="4000" b="1" dirty="0"/>
              <a:t>对象存储 </a:t>
            </a:r>
            <a:r>
              <a:rPr lang="en-US" altLang="zh-CN" sz="4000" b="1" dirty="0"/>
              <a:t>OSS </a:t>
            </a:r>
          </a:p>
        </p:txBody>
      </p:sp>
    </p:spTree>
    <p:extLst>
      <p:ext uri="{BB962C8B-B14F-4D97-AF65-F5344CB8AC3E}">
        <p14:creationId xmlns:p14="http://schemas.microsoft.com/office/powerpoint/2010/main" val="5837232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zh-CN" altLang="en-US" sz="2800" b="1" dirty="0"/>
              <a:t>帮助您基于阿里云构建出一个隔离的网络环境，并可以自定义</a:t>
            </a:r>
            <a:r>
              <a:rPr lang="en-US" altLang="zh-CN" sz="2800" b="1" dirty="0"/>
              <a:t>IP </a:t>
            </a:r>
            <a:r>
              <a:rPr lang="zh-CN" altLang="en-US" sz="2800" b="1" dirty="0"/>
              <a:t>地址范围、网段、路由表和网关等；此外，也可以通过专线</a:t>
            </a:r>
            <a:r>
              <a:rPr lang="en-US" altLang="zh-CN" sz="2800" b="1" dirty="0"/>
              <a:t>/VPN/GRE</a:t>
            </a:r>
            <a:r>
              <a:rPr lang="zh-CN" altLang="en-US" sz="2800" b="1" dirty="0"/>
              <a:t>等连接方式实现云上</a:t>
            </a:r>
            <a:r>
              <a:rPr lang="en-US" altLang="zh-CN" sz="2800" b="1" dirty="0"/>
              <a:t>VPC</a:t>
            </a:r>
            <a:r>
              <a:rPr lang="zh-CN" altLang="en-US" sz="2800" b="1" dirty="0"/>
              <a:t>与传统</a:t>
            </a:r>
            <a:r>
              <a:rPr lang="en-US" altLang="zh-CN" sz="2800" b="1" dirty="0"/>
              <a:t>IDC</a:t>
            </a:r>
            <a:r>
              <a:rPr lang="zh-CN" altLang="en-US" sz="2800" b="1" dirty="0"/>
              <a:t>的互联，构建混合云业务。</a:t>
            </a:r>
            <a:endParaRPr lang="zh-CN" altLang="en-US" sz="2800" dirty="0"/>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zh-CN" altLang="en-US" sz="4000" b="1" dirty="0"/>
              <a:t>专有网络 </a:t>
            </a:r>
            <a:r>
              <a:rPr lang="en-US" altLang="zh-CN" sz="4000" b="1" dirty="0"/>
              <a:t>VPC </a:t>
            </a:r>
            <a:endParaRPr lang="zh-CN" altLang="en-US" sz="4000" b="1" dirty="0"/>
          </a:p>
        </p:txBody>
      </p:sp>
    </p:spTree>
    <p:extLst>
      <p:ext uri="{BB962C8B-B14F-4D97-AF65-F5344CB8AC3E}">
        <p14:creationId xmlns:p14="http://schemas.microsoft.com/office/powerpoint/2010/main" val="23811621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710293" y="2639786"/>
            <a:ext cx="10771414" cy="2149929"/>
          </a:xfrm>
        </p:spPr>
        <p:txBody>
          <a:bodyPr>
            <a:normAutofit/>
          </a:bodyPr>
          <a:lstStyle/>
          <a:p>
            <a:pPr marL="0" indent="0" algn="ctr">
              <a:buNone/>
            </a:pPr>
            <a:r>
              <a:rPr lang="en-US" altLang="zh-CN" sz="8800" b="1" dirty="0">
                <a:latin typeface="微软雅黑" panose="020B0503020204020204" pitchFamily="34" charset="-122"/>
                <a:ea typeface="微软雅黑" panose="020B0503020204020204" pitchFamily="34" charset="-122"/>
              </a:rPr>
              <a:t>Microsoft Azure</a:t>
            </a:r>
            <a:endParaRPr lang="zh-CN" altLang="en-US" sz="8800" b="1" dirty="0">
              <a:latin typeface="微软雅黑" panose="020B0503020204020204" pitchFamily="34" charset="-122"/>
              <a:ea typeface="微软雅黑" panose="020B0503020204020204" pitchFamily="34" charset="-122"/>
            </a:endParaRP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358359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zh-CN" altLang="en-US" sz="2800" b="1" dirty="0"/>
              <a:t>专为人工智能 </a:t>
            </a:r>
            <a:r>
              <a:rPr lang="en-US" altLang="zh-CN" sz="2800" b="1" dirty="0"/>
              <a:t>(AI) </a:t>
            </a:r>
            <a:r>
              <a:rPr lang="zh-CN" altLang="en-US" sz="2800" b="1" dirty="0"/>
              <a:t>和深度学习设计</a:t>
            </a:r>
          </a:p>
          <a:p>
            <a:r>
              <a:rPr lang="zh-CN" altLang="en-US" sz="2800" b="1" dirty="0"/>
              <a:t>由 </a:t>
            </a:r>
            <a:r>
              <a:rPr lang="en-US" altLang="zh-CN" sz="2800" b="1" dirty="0"/>
              <a:t>NVIDIA Tesla P40 GPU </a:t>
            </a:r>
            <a:r>
              <a:rPr lang="zh-CN" altLang="en-US" sz="2800" b="1" dirty="0"/>
              <a:t>提供支持。</a:t>
            </a:r>
          </a:p>
          <a:p>
            <a:r>
              <a:rPr lang="zh-CN" altLang="en-US" sz="2800" b="1" dirty="0"/>
              <a:t>是使用 </a:t>
            </a:r>
            <a:r>
              <a:rPr lang="en-US" altLang="zh-CN" sz="2800" b="1" dirty="0"/>
              <a:t>CNTK</a:t>
            </a:r>
            <a:r>
              <a:rPr lang="zh-CN" altLang="en-US" sz="2800" b="1" dirty="0"/>
              <a:t>、</a:t>
            </a:r>
            <a:r>
              <a:rPr lang="en-US" altLang="zh-CN" sz="2800" b="1" dirty="0"/>
              <a:t>TensorFlow</a:t>
            </a:r>
            <a:r>
              <a:rPr lang="zh-CN" altLang="en-US" sz="2800" b="1" dirty="0"/>
              <a:t>、</a:t>
            </a:r>
            <a:r>
              <a:rPr lang="en-US" altLang="zh-CN" sz="2800" b="1" dirty="0"/>
              <a:t>Caffe </a:t>
            </a:r>
            <a:r>
              <a:rPr lang="zh-CN" altLang="en-US" sz="2800" b="1" dirty="0"/>
              <a:t>和其他框架的 </a:t>
            </a:r>
            <a:r>
              <a:rPr lang="en-US" altLang="zh-CN" sz="2800" b="1" dirty="0"/>
              <a:t>AI </a:t>
            </a:r>
            <a:r>
              <a:rPr lang="zh-CN" altLang="en-US" sz="2800" b="1" dirty="0"/>
              <a:t>工作负载的理想选择。</a:t>
            </a:r>
          </a:p>
          <a:p>
            <a:r>
              <a:rPr lang="zh-CN" altLang="en-US" sz="2800" b="1" dirty="0"/>
              <a:t>更大的 </a:t>
            </a:r>
            <a:r>
              <a:rPr lang="en-US" altLang="zh-CN" sz="2800" b="1" dirty="0"/>
              <a:t>GPU </a:t>
            </a:r>
            <a:r>
              <a:rPr lang="zh-CN" altLang="en-US" sz="2800" b="1" dirty="0"/>
              <a:t>内存，可高达 </a:t>
            </a:r>
            <a:r>
              <a:rPr lang="en-US" altLang="zh-CN" sz="2800" b="1" dirty="0"/>
              <a:t>24 GB</a:t>
            </a:r>
            <a:r>
              <a:rPr lang="zh-CN" altLang="en-US" sz="2800" b="1" dirty="0"/>
              <a:t>。</a:t>
            </a:r>
          </a:p>
          <a:p>
            <a:r>
              <a:rPr lang="en-US" altLang="zh-CN" sz="2800" b="1" dirty="0"/>
              <a:t>RDMA </a:t>
            </a:r>
            <a:r>
              <a:rPr lang="zh-CN" altLang="en-US" sz="2800" b="1" dirty="0"/>
              <a:t>和 </a:t>
            </a:r>
            <a:r>
              <a:rPr lang="en-US" altLang="zh-CN" sz="2800" b="1" dirty="0"/>
              <a:t>InfiniBand </a:t>
            </a:r>
            <a:r>
              <a:rPr lang="zh-CN" altLang="en-US" sz="2800" b="1" dirty="0"/>
              <a:t>连接，非常适合大规模的培训作业。</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 ND VM</a:t>
            </a:r>
          </a:p>
        </p:txBody>
      </p:sp>
    </p:spTree>
    <p:extLst>
      <p:ext uri="{BB962C8B-B14F-4D97-AF65-F5344CB8AC3E}">
        <p14:creationId xmlns:p14="http://schemas.microsoft.com/office/powerpoint/2010/main" val="38738528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en-US" altLang="zh-CN" sz="2800" b="1" dirty="0"/>
              <a:t>Azure </a:t>
            </a:r>
            <a:r>
              <a:rPr lang="zh-CN" altLang="en-US" sz="2800" b="1" dirty="0"/>
              <a:t>虚拟机可用于灵活地虚拟化各种计算解决方案，支持 </a:t>
            </a:r>
            <a:r>
              <a:rPr lang="en-US" altLang="zh-CN" sz="2800" b="1" dirty="0"/>
              <a:t>Linux</a:t>
            </a:r>
            <a:r>
              <a:rPr lang="zh-CN" altLang="en-US" sz="2800" b="1" dirty="0"/>
              <a:t>、</a:t>
            </a:r>
            <a:r>
              <a:rPr lang="en-US" altLang="zh-CN" sz="2800" b="1" dirty="0"/>
              <a:t>Windows Server</a:t>
            </a:r>
            <a:r>
              <a:rPr lang="zh-CN" altLang="en-US" sz="2800" b="1" dirty="0"/>
              <a:t>、</a:t>
            </a:r>
            <a:r>
              <a:rPr lang="en-US" altLang="zh-CN" sz="2800" b="1" dirty="0"/>
              <a:t>SQL Server</a:t>
            </a:r>
            <a:r>
              <a:rPr lang="zh-CN" altLang="en-US" sz="2800" b="1" dirty="0"/>
              <a:t>、</a:t>
            </a:r>
            <a:r>
              <a:rPr lang="en-US" altLang="zh-CN" sz="2800" b="1" dirty="0"/>
              <a:t>Oracle</a:t>
            </a:r>
            <a:r>
              <a:rPr lang="zh-CN" altLang="en-US" sz="2800" b="1" dirty="0"/>
              <a:t>、</a:t>
            </a:r>
            <a:r>
              <a:rPr lang="en-US" altLang="zh-CN" sz="2800" b="1" dirty="0"/>
              <a:t>IBM </a:t>
            </a:r>
            <a:r>
              <a:rPr lang="zh-CN" altLang="en-US" sz="2800" b="1" dirty="0"/>
              <a:t>和 </a:t>
            </a:r>
            <a:r>
              <a:rPr lang="en-US" altLang="zh-CN" sz="2800" b="1" dirty="0"/>
              <a:t>SAP </a:t>
            </a:r>
            <a:r>
              <a:rPr lang="zh-CN" altLang="en-US" sz="2800" b="1" dirty="0"/>
              <a:t>等。当前这一代的所有虚拟机均免费包含负载均衡和自动缩放功能。为实现最佳性能，建议将虚拟机与托管磁盘配对。收取标准出口费用。</a:t>
            </a:r>
          </a:p>
          <a:p>
            <a:r>
              <a:rPr lang="zh-CN" altLang="en-US" sz="2800" b="1" dirty="0"/>
              <a:t>从以下虚拟机支付选项中进行选择。将任一选项与 </a:t>
            </a:r>
            <a:r>
              <a:rPr lang="en-US" altLang="zh-CN" sz="2800" b="1" dirty="0"/>
              <a:t>Azure </a:t>
            </a:r>
            <a:r>
              <a:rPr lang="zh-CN" altLang="en-US" sz="2800" b="1" dirty="0"/>
              <a:t>混合权益相结合，进一步节省费用。</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Azure </a:t>
            </a:r>
            <a:r>
              <a:rPr lang="zh-CN" altLang="en-US" sz="4000" b="1" dirty="0"/>
              <a:t>虚拟机</a:t>
            </a:r>
            <a:endParaRPr lang="en-US" altLang="zh-CN" sz="4000" b="1" dirty="0"/>
          </a:p>
        </p:txBody>
      </p:sp>
    </p:spTree>
    <p:extLst>
      <p:ext uri="{BB962C8B-B14F-4D97-AF65-F5344CB8AC3E}">
        <p14:creationId xmlns:p14="http://schemas.microsoft.com/office/powerpoint/2010/main" val="25206046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zh-CN" altLang="en-US" sz="8800" b="1" dirty="0">
                <a:latin typeface="微软雅黑" panose="020B0503020204020204" pitchFamily="34" charset="-122"/>
                <a:ea typeface="微软雅黑" panose="020B0503020204020204" pitchFamily="34" charset="-122"/>
              </a:rPr>
              <a:t>云计算技术</a:t>
            </a:r>
            <a:endParaRPr lang="en-US" altLang="zh-CN" sz="8800" b="1" dirty="0">
              <a:latin typeface="微软雅黑" panose="020B0503020204020204" pitchFamily="34" charset="-122"/>
              <a:ea typeface="微软雅黑" panose="020B0503020204020204" pitchFamily="34" charset="-122"/>
            </a:endParaRP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40095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en-US" altLang="zh-CN" sz="8800" b="1" dirty="0">
                <a:latin typeface="微软雅黑" panose="020B0503020204020204" pitchFamily="34" charset="-122"/>
                <a:ea typeface="微软雅黑" panose="020B0503020204020204" pitchFamily="34" charset="-122"/>
              </a:rPr>
              <a:t>Docker</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395453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Docker </a:t>
            </a:r>
            <a:r>
              <a:rPr lang="zh-CN" altLang="en-US" sz="2800" b="1" dirty="0"/>
              <a:t>是一个开源的应用容器引擎，让开发者可以打包他们的应用以及依赖包到一个可移植的容器中，然后发布到任何流行的 </a:t>
            </a:r>
            <a:r>
              <a:rPr lang="en-US" altLang="zh-CN" sz="2800" b="1" dirty="0"/>
              <a:t>Linux </a:t>
            </a:r>
            <a:r>
              <a:rPr lang="zh-CN" altLang="en-US" sz="2800" b="1" dirty="0"/>
              <a:t>机器上，也可以实现虚拟化。容器是完全使用沙箱机制，相互之间不会有任何接口。</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 </a:t>
            </a:r>
          </a:p>
        </p:txBody>
      </p:sp>
      <p:pic>
        <p:nvPicPr>
          <p:cNvPr id="4" name="图片 3">
            <a:extLst>
              <a:ext uri="{FF2B5EF4-FFF2-40B4-BE49-F238E27FC236}">
                <a16:creationId xmlns:a16="http://schemas.microsoft.com/office/drawing/2014/main" id="{8A05CCD0-D908-4B5A-87D9-38A846A716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21600" y="4289612"/>
            <a:ext cx="2625478" cy="2184398"/>
          </a:xfrm>
          <a:prstGeom prst="rect">
            <a:avLst/>
          </a:prstGeom>
        </p:spPr>
      </p:pic>
    </p:spTree>
    <p:extLst>
      <p:ext uri="{BB962C8B-B14F-4D97-AF65-F5344CB8AC3E}">
        <p14:creationId xmlns:p14="http://schemas.microsoft.com/office/powerpoint/2010/main" val="285004050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zh-CN" altLang="en-US" sz="2800" b="1" dirty="0"/>
              <a:t>一个完整的</a:t>
            </a:r>
            <a:r>
              <a:rPr lang="en-US" altLang="zh-CN" sz="2800" b="1" dirty="0"/>
              <a:t>Docker</a:t>
            </a:r>
            <a:r>
              <a:rPr lang="zh-CN" altLang="en-US" sz="2800" b="1" dirty="0"/>
              <a:t>有以下几个部分组成：</a:t>
            </a:r>
          </a:p>
          <a:p>
            <a:r>
              <a:rPr lang="en-US" altLang="zh-CN" sz="2800" b="1" dirty="0" err="1"/>
              <a:t>dockerClient</a:t>
            </a:r>
            <a:r>
              <a:rPr lang="zh-CN" altLang="en-US" sz="2800" b="1" dirty="0"/>
              <a:t>客户端</a:t>
            </a:r>
          </a:p>
          <a:p>
            <a:r>
              <a:rPr lang="en-US" altLang="zh-CN" sz="2800" b="1" dirty="0"/>
              <a:t>Docker Daemon</a:t>
            </a:r>
            <a:r>
              <a:rPr lang="zh-CN" altLang="en-US" sz="2800" b="1" dirty="0"/>
              <a:t>守护进程</a:t>
            </a:r>
          </a:p>
          <a:p>
            <a:r>
              <a:rPr lang="en-US" altLang="zh-CN" sz="2800" b="1" dirty="0"/>
              <a:t>Docker Image</a:t>
            </a:r>
            <a:r>
              <a:rPr lang="zh-CN" altLang="en-US" sz="2800" b="1" dirty="0"/>
              <a:t>镜像</a:t>
            </a:r>
          </a:p>
          <a:p>
            <a:r>
              <a:rPr lang="en-US" altLang="zh-CN" sz="2800" b="1" dirty="0" err="1"/>
              <a:t>DockerContainer</a:t>
            </a:r>
            <a:r>
              <a:rPr lang="zh-CN" altLang="en-US" sz="2800" b="1" dirty="0"/>
              <a:t>容器 </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组成：</a:t>
            </a:r>
            <a:r>
              <a:rPr lang="en-US" altLang="zh-CN" sz="4000" b="1" dirty="0"/>
              <a:t> </a:t>
            </a:r>
          </a:p>
        </p:txBody>
      </p:sp>
      <p:pic>
        <p:nvPicPr>
          <p:cNvPr id="10" name="图片 9">
            <a:extLst>
              <a:ext uri="{FF2B5EF4-FFF2-40B4-BE49-F238E27FC236}">
                <a16:creationId xmlns:a16="http://schemas.microsoft.com/office/drawing/2014/main" id="{4CC23DA8-87C3-410B-AF17-3108904A659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6" b="89904" l="9200" r="90000">
                        <a14:foregroundMark x1="14800" y1="47356" x2="10800" y2="50240"/>
                        <a14:foregroundMark x1="10400" y1="44952" x2="9200" y2="54327"/>
                      </a14:backgroundRemoval>
                    </a14:imgEffect>
                  </a14:imgLayer>
                </a14:imgProps>
              </a:ext>
              <a:ext uri="{28A0092B-C50C-407E-A947-70E740481C1C}">
                <a14:useLocalDpi xmlns:a14="http://schemas.microsoft.com/office/drawing/2010/main" val="0"/>
              </a:ext>
            </a:extLst>
          </a:blip>
          <a:stretch>
            <a:fillRect/>
          </a:stretch>
        </p:blipFill>
        <p:spPr>
          <a:xfrm>
            <a:off x="7743372" y="2645870"/>
            <a:ext cx="3811814" cy="3171430"/>
          </a:xfrm>
          <a:prstGeom prst="rect">
            <a:avLst/>
          </a:prstGeom>
        </p:spPr>
      </p:pic>
    </p:spTree>
    <p:extLst>
      <p:ext uri="{BB962C8B-B14F-4D97-AF65-F5344CB8AC3E}">
        <p14:creationId xmlns:p14="http://schemas.microsoft.com/office/powerpoint/2010/main" val="19322615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图片包含 屏幕截图&#10;&#10;自动生成的说明">
            <a:extLst>
              <a:ext uri="{FF2B5EF4-FFF2-40B4-BE49-F238E27FC236}">
                <a16:creationId xmlns:a16="http://schemas.microsoft.com/office/drawing/2014/main" id="{813F12DE-EF0A-4B97-9F81-84301A399B19}"/>
              </a:ext>
            </a:extLst>
          </p:cNvPr>
          <p:cNvPicPr>
            <a:picLocks noChangeAspect="1"/>
          </p:cNvPicPr>
          <p:nvPr/>
        </p:nvPicPr>
        <p:blipFill rotWithShape="1">
          <a:blip r:embed="rId2">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Tree>
    <p:extLst>
      <p:ext uri="{BB962C8B-B14F-4D97-AF65-F5344CB8AC3E}">
        <p14:creationId xmlns:p14="http://schemas.microsoft.com/office/powerpoint/2010/main" val="12818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矩形 8"/>
          <p:cNvSpPr/>
          <p:nvPr/>
        </p:nvSpPr>
        <p:spPr>
          <a:xfrm>
            <a:off x="4064413" y="1972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0" name="矩形 9"/>
          <p:cNvSpPr/>
          <p:nvPr/>
        </p:nvSpPr>
        <p:spPr>
          <a:xfrm>
            <a:off x="838200" y="1257300"/>
            <a:ext cx="10153649" cy="5712400"/>
          </a:xfrm>
          <a:prstGeom prst="rect">
            <a:avLst/>
          </a:prstGeom>
        </p:spPr>
        <p:txBody>
          <a:bodyPr wrap="square">
            <a:spAutoFit/>
          </a:bodyPr>
          <a:lstStyle/>
          <a:p>
            <a:pPr marL="285750" indent="-285750">
              <a:buFont typeface="Arial" panose="020B0604020202020204" pitchFamily="34" charset="0"/>
              <a:buChar char="•"/>
            </a:pPr>
            <a:r>
              <a:rPr lang="zh-CN" altLang="en-US" sz="3200" dirty="0"/>
              <a:t> </a:t>
            </a:r>
            <a:r>
              <a:rPr lang="en-US" altLang="zh-CN" sz="3200" dirty="0"/>
              <a:t>2004 </a:t>
            </a:r>
            <a:r>
              <a:rPr lang="zh-CN" altLang="en-US" sz="3200" dirty="0"/>
              <a:t>年，</a:t>
            </a:r>
            <a:r>
              <a:rPr lang="en-US" altLang="zh-CN" sz="3200" dirty="0"/>
              <a:t>Google </a:t>
            </a:r>
            <a:r>
              <a:rPr lang="zh-CN" altLang="en-US" sz="3200" dirty="0"/>
              <a:t>发布</a:t>
            </a:r>
            <a:r>
              <a:rPr lang="en-US" altLang="zh-CN" sz="3200" dirty="0"/>
              <a:t>MapReduce </a:t>
            </a:r>
            <a:r>
              <a:rPr lang="zh-CN" altLang="en-US" sz="3200" dirty="0"/>
              <a:t>论文。</a:t>
            </a:r>
            <a:r>
              <a:rPr lang="en-US" altLang="zh-CN" sz="3200" dirty="0"/>
              <a:t>Hadoop </a:t>
            </a:r>
            <a:r>
              <a:rPr lang="zh-CN" altLang="en-US" sz="3200" dirty="0"/>
              <a:t>就是</a:t>
            </a:r>
            <a:r>
              <a:rPr lang="en-US" altLang="zh-CN" sz="3200" dirty="0"/>
              <a:t>Google </a:t>
            </a:r>
            <a:r>
              <a:rPr lang="zh-CN" altLang="en-US" sz="3200" dirty="0"/>
              <a:t>集群系统的一个开源项目总称，主要由</a:t>
            </a:r>
            <a:r>
              <a:rPr lang="en-US" altLang="zh-CN" sz="3200" dirty="0"/>
              <a:t>HDFS</a:t>
            </a:r>
            <a:r>
              <a:rPr lang="zh-CN" altLang="en-US" sz="3200" dirty="0"/>
              <a:t>、</a:t>
            </a:r>
            <a:r>
              <a:rPr lang="en-US" altLang="zh-CN" sz="3200" dirty="0"/>
              <a:t>MapReduce </a:t>
            </a:r>
            <a:r>
              <a:rPr lang="zh-CN" altLang="en-US" sz="3200" dirty="0"/>
              <a:t>和</a:t>
            </a:r>
            <a:r>
              <a:rPr lang="en-US" altLang="zh-CN" sz="3200" dirty="0" err="1"/>
              <a:t>Hbase</a:t>
            </a:r>
            <a:r>
              <a:rPr lang="en-US" altLang="zh-CN" sz="3200" dirty="0"/>
              <a:t> </a:t>
            </a:r>
            <a:r>
              <a:rPr lang="zh-CN" altLang="en-US" sz="3200" dirty="0"/>
              <a:t>组成，其中</a:t>
            </a:r>
            <a:r>
              <a:rPr lang="en-US" altLang="zh-CN" sz="3200" dirty="0"/>
              <a:t>HDFS</a:t>
            </a:r>
            <a:r>
              <a:rPr lang="zh-CN" altLang="en-US" sz="3200" dirty="0"/>
              <a:t>是</a:t>
            </a:r>
            <a:r>
              <a:rPr lang="en-US" altLang="zh-CN" sz="3200" dirty="0" err="1"/>
              <a:t>GoogleFileSystem</a:t>
            </a:r>
            <a:r>
              <a:rPr lang="zh-CN" altLang="en-US" sz="3200" dirty="0"/>
              <a:t>（</a:t>
            </a:r>
            <a:r>
              <a:rPr lang="en-US" altLang="zh-CN" sz="3200" dirty="0"/>
              <a:t>GFS</a:t>
            </a:r>
            <a:r>
              <a:rPr lang="zh-CN" altLang="en-US" sz="3200" dirty="0"/>
              <a:t>）的开源实现；</a:t>
            </a:r>
            <a:r>
              <a:rPr lang="en-US" altLang="zh-CN" sz="3200" dirty="0"/>
              <a:t>MapReduce </a:t>
            </a:r>
            <a:r>
              <a:rPr lang="zh-CN" altLang="en-US" sz="3200" dirty="0"/>
              <a:t>是</a:t>
            </a:r>
            <a:r>
              <a:rPr lang="en-US" altLang="zh-CN" sz="3200" dirty="0" err="1"/>
              <a:t>GoogleMapReduce</a:t>
            </a:r>
            <a:r>
              <a:rPr lang="en-US" altLang="zh-CN" sz="3200" dirty="0"/>
              <a:t> </a:t>
            </a:r>
            <a:r>
              <a:rPr lang="zh-CN" altLang="en-US" sz="3200" dirty="0"/>
              <a:t>的开源实现；</a:t>
            </a:r>
            <a:r>
              <a:rPr lang="en-US" altLang="zh-CN" sz="3200" dirty="0"/>
              <a:t>HBase </a:t>
            </a:r>
            <a:r>
              <a:rPr lang="zh-CN" altLang="en-US" sz="3200" dirty="0"/>
              <a:t>是</a:t>
            </a:r>
            <a:r>
              <a:rPr lang="en-US" altLang="zh-CN" sz="3200" dirty="0" err="1"/>
              <a:t>GoogleBigTable</a:t>
            </a:r>
            <a:r>
              <a:rPr lang="en-US" altLang="zh-CN" sz="3200" dirty="0"/>
              <a:t> </a:t>
            </a:r>
            <a:r>
              <a:rPr lang="zh-CN" altLang="en-US" sz="3200" dirty="0"/>
              <a:t>的开源实现。</a:t>
            </a:r>
          </a:p>
          <a:p>
            <a:pPr marL="285750" indent="-285750">
              <a:buFont typeface="Arial" panose="020B0604020202020204" pitchFamily="34" charset="0"/>
              <a:buChar char="•"/>
            </a:pPr>
            <a:r>
              <a:rPr lang="zh-CN" altLang="en-US" sz="3200" dirty="0"/>
              <a:t>    </a:t>
            </a:r>
            <a:r>
              <a:rPr lang="en-US" altLang="zh-CN" sz="3200" dirty="0"/>
              <a:t>2004 </a:t>
            </a:r>
            <a:r>
              <a:rPr lang="zh-CN" altLang="en-US" sz="3200" dirty="0"/>
              <a:t>年，</a:t>
            </a:r>
            <a:r>
              <a:rPr lang="en-US" altLang="zh-CN" sz="3200" dirty="0" err="1"/>
              <a:t>DougCutting</a:t>
            </a:r>
            <a:r>
              <a:rPr lang="en-US" altLang="zh-CN" sz="3200" dirty="0"/>
              <a:t> </a:t>
            </a:r>
            <a:r>
              <a:rPr lang="zh-CN" altLang="en-US" sz="3200" dirty="0"/>
              <a:t>和</a:t>
            </a:r>
            <a:r>
              <a:rPr lang="en-US" altLang="zh-CN" sz="3200" dirty="0" err="1"/>
              <a:t>MikeCafarella</a:t>
            </a:r>
            <a:r>
              <a:rPr lang="en-US" altLang="zh-CN" sz="3200" dirty="0"/>
              <a:t> </a:t>
            </a:r>
            <a:r>
              <a:rPr lang="zh-CN" altLang="en-US" sz="3200" dirty="0"/>
              <a:t>实现了</a:t>
            </a:r>
            <a:r>
              <a:rPr lang="en-US" altLang="zh-CN" sz="3200" dirty="0"/>
              <a:t>Hadoop </a:t>
            </a:r>
            <a:r>
              <a:rPr lang="zh-CN" altLang="en-US" sz="3200" dirty="0"/>
              <a:t>分布式文件系统（</a:t>
            </a:r>
            <a:r>
              <a:rPr lang="en-US" altLang="zh-CN" sz="3200" dirty="0"/>
              <a:t>HDFS</a:t>
            </a:r>
            <a:r>
              <a:rPr lang="zh-CN" altLang="en-US" sz="3200" dirty="0"/>
              <a:t>）和</a:t>
            </a:r>
            <a:r>
              <a:rPr lang="en-US" altLang="zh-CN" sz="3200" dirty="0"/>
              <a:t>Map-Reduce</a:t>
            </a:r>
            <a:r>
              <a:rPr lang="zh-CN" altLang="en-US" sz="3200" dirty="0"/>
              <a:t>，</a:t>
            </a:r>
            <a:r>
              <a:rPr lang="en-US" altLang="zh-CN" sz="3200" dirty="0"/>
              <a:t>Hadoop </a:t>
            </a:r>
            <a:r>
              <a:rPr lang="zh-CN" altLang="en-US" sz="3200" dirty="0"/>
              <a:t>并成为了非常优秀的分布式系统基础架构。</a:t>
            </a:r>
          </a:p>
          <a:p>
            <a:pPr marL="285750" indent="-285750">
              <a:buFont typeface="Arial" panose="020B0604020202020204" pitchFamily="34" charset="0"/>
              <a:buChar char="•"/>
            </a:pPr>
            <a:r>
              <a:rPr lang="zh-CN" altLang="en-US" sz="3200" dirty="0"/>
              <a:t>    </a:t>
            </a:r>
            <a:r>
              <a:rPr lang="en-US" altLang="zh-CN" sz="3200" dirty="0"/>
              <a:t>2005 </a:t>
            </a:r>
            <a:r>
              <a:rPr lang="zh-CN" altLang="en-US" sz="3200" dirty="0"/>
              <a:t>年，</a:t>
            </a:r>
            <a:r>
              <a:rPr lang="en-US" altLang="zh-CN" sz="3200" dirty="0"/>
              <a:t>Amazon </a:t>
            </a:r>
            <a:r>
              <a:rPr lang="zh-CN" altLang="en-US" sz="3200" dirty="0"/>
              <a:t>宣布</a:t>
            </a:r>
            <a:r>
              <a:rPr lang="en-US" altLang="zh-CN" sz="3200" dirty="0" err="1"/>
              <a:t>AmazonWebServices</a:t>
            </a:r>
            <a:r>
              <a:rPr lang="en-US" altLang="zh-CN" sz="3200" dirty="0"/>
              <a:t> </a:t>
            </a:r>
            <a:r>
              <a:rPr lang="zh-CN" altLang="en-US" sz="3200" dirty="0"/>
              <a:t>云计算平台。</a:t>
            </a:r>
          </a:p>
        </p:txBody>
      </p:sp>
    </p:spTree>
    <p:extLst>
      <p:ext uri="{BB962C8B-B14F-4D97-AF65-F5344CB8AC3E}">
        <p14:creationId xmlns:p14="http://schemas.microsoft.com/office/powerpoint/2010/main" val="29225005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en-US" altLang="zh-CN" sz="2800" b="1" dirty="0"/>
              <a:t>Docker </a:t>
            </a:r>
            <a:r>
              <a:rPr lang="zh-CN" altLang="en-US" sz="2800" b="1" dirty="0"/>
              <a:t>是 </a:t>
            </a:r>
            <a:r>
              <a:rPr lang="en-US" altLang="zh-CN" sz="2800" b="1" dirty="0"/>
              <a:t>PaaS </a:t>
            </a:r>
            <a:r>
              <a:rPr lang="zh-CN" altLang="en-US" sz="2800" b="1" dirty="0"/>
              <a:t>提供商 </a:t>
            </a:r>
            <a:r>
              <a:rPr lang="en-US" altLang="zh-CN" sz="2800" b="1" dirty="0" err="1"/>
              <a:t>dotCloud</a:t>
            </a:r>
            <a:r>
              <a:rPr lang="en-US" altLang="zh-CN" sz="2800" b="1" dirty="0"/>
              <a:t> </a:t>
            </a:r>
            <a:r>
              <a:rPr lang="zh-CN" altLang="en-US" sz="2800" b="1" dirty="0"/>
              <a:t>开源的一个基于 </a:t>
            </a:r>
            <a:r>
              <a:rPr lang="en-US" altLang="zh-CN" sz="2800" b="1" dirty="0"/>
              <a:t>LXC </a:t>
            </a:r>
            <a:r>
              <a:rPr lang="zh-CN" altLang="en-US" sz="2800" b="1" dirty="0"/>
              <a:t>的高级容器引擎，源代码托管在 </a:t>
            </a:r>
            <a:r>
              <a:rPr lang="en-US" altLang="zh-CN" sz="2800" b="1" dirty="0" err="1"/>
              <a:t>Github</a:t>
            </a:r>
            <a:r>
              <a:rPr lang="en-US" altLang="zh-CN" sz="2800" b="1" dirty="0"/>
              <a:t> </a:t>
            </a:r>
            <a:r>
              <a:rPr lang="zh-CN" altLang="en-US" sz="2800" b="1" dirty="0"/>
              <a:t>上</a:t>
            </a:r>
            <a:r>
              <a:rPr lang="en-US" altLang="zh-CN" sz="2800" b="1" dirty="0"/>
              <a:t>, </a:t>
            </a:r>
            <a:r>
              <a:rPr lang="zh-CN" altLang="en-US" sz="2800" b="1" dirty="0"/>
              <a:t>基于</a:t>
            </a:r>
            <a:r>
              <a:rPr lang="en-US" altLang="zh-CN" sz="2800" b="1" dirty="0"/>
              <a:t>go</a:t>
            </a:r>
            <a:r>
              <a:rPr lang="zh-CN" altLang="en-US" sz="2800" b="1" dirty="0"/>
              <a:t>语言并遵从</a:t>
            </a:r>
            <a:r>
              <a:rPr lang="en-US" altLang="zh-CN" sz="2800" b="1" dirty="0"/>
              <a:t>Apache2.0</a:t>
            </a:r>
            <a:r>
              <a:rPr lang="zh-CN" altLang="en-US" sz="2800" b="1" dirty="0"/>
              <a:t>协议开源。</a:t>
            </a:r>
          </a:p>
          <a:p>
            <a:r>
              <a:rPr lang="en-US" altLang="zh-CN" sz="2800" b="1" dirty="0"/>
              <a:t>Docker</a:t>
            </a:r>
            <a:r>
              <a:rPr lang="zh-CN" altLang="en-US" sz="2800" b="1" dirty="0"/>
              <a:t>自</a:t>
            </a:r>
            <a:r>
              <a:rPr lang="en-US" altLang="zh-CN" sz="2800" b="1" dirty="0"/>
              <a:t>2013</a:t>
            </a:r>
            <a:r>
              <a:rPr lang="zh-CN" altLang="en-US" sz="2800" b="1" dirty="0"/>
              <a:t>年以来非常火热，无论是从 </a:t>
            </a:r>
            <a:r>
              <a:rPr lang="en-US" altLang="zh-CN" sz="2800" b="1" dirty="0" err="1"/>
              <a:t>github</a:t>
            </a:r>
            <a:r>
              <a:rPr lang="en-US" altLang="zh-CN" sz="2800" b="1" dirty="0"/>
              <a:t> </a:t>
            </a:r>
            <a:r>
              <a:rPr lang="zh-CN" altLang="en-US" sz="2800" b="1" dirty="0"/>
              <a:t>上的代码活跃度，还是</a:t>
            </a:r>
            <a:r>
              <a:rPr lang="en-US" altLang="zh-CN" sz="2800" b="1" dirty="0" err="1"/>
              <a:t>Redhat</a:t>
            </a:r>
            <a:r>
              <a:rPr lang="zh-CN" altLang="en-US" sz="2800" b="1" dirty="0"/>
              <a:t>在</a:t>
            </a:r>
            <a:r>
              <a:rPr lang="en-US" altLang="zh-CN" sz="2800" b="1" dirty="0"/>
              <a:t>RHEL6.5</a:t>
            </a:r>
            <a:r>
              <a:rPr lang="zh-CN" altLang="en-US" sz="2800" b="1" dirty="0"/>
              <a:t>中集成对</a:t>
            </a:r>
            <a:r>
              <a:rPr lang="en-US" altLang="zh-CN" sz="2800" b="1" dirty="0"/>
              <a:t>Docker</a:t>
            </a:r>
            <a:r>
              <a:rPr lang="zh-CN" altLang="en-US" sz="2800" b="1" dirty="0"/>
              <a:t>的支持</a:t>
            </a:r>
            <a:r>
              <a:rPr lang="en-US" altLang="zh-CN" sz="2800" b="1" dirty="0"/>
              <a:t>, </a:t>
            </a:r>
            <a:r>
              <a:rPr lang="zh-CN" altLang="en-US" sz="2800" b="1" dirty="0"/>
              <a:t>就连 </a:t>
            </a:r>
            <a:r>
              <a:rPr lang="en-US" altLang="zh-CN" sz="2800" b="1" dirty="0"/>
              <a:t>Google </a:t>
            </a:r>
            <a:r>
              <a:rPr lang="zh-CN" altLang="en-US" sz="2800" b="1" dirty="0"/>
              <a:t>的 </a:t>
            </a:r>
            <a:r>
              <a:rPr lang="en-US" altLang="zh-CN" sz="2800" b="1" dirty="0"/>
              <a:t>Compute Engine </a:t>
            </a:r>
            <a:r>
              <a:rPr lang="zh-CN" altLang="en-US" sz="2800" b="1" dirty="0"/>
              <a:t>也支持 </a:t>
            </a:r>
            <a:r>
              <a:rPr lang="en-US" altLang="zh-CN" sz="2800" b="1" dirty="0"/>
              <a:t>docker </a:t>
            </a:r>
            <a:r>
              <a:rPr lang="zh-CN" altLang="en-US" sz="2800" b="1" dirty="0"/>
              <a:t>在其之上运行。</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p>
        </p:txBody>
      </p:sp>
    </p:spTree>
    <p:extLst>
      <p:ext uri="{BB962C8B-B14F-4D97-AF65-F5344CB8AC3E}">
        <p14:creationId xmlns:p14="http://schemas.microsoft.com/office/powerpoint/2010/main" val="16948389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zh-CN" altLang="en-US" sz="2800" b="1" dirty="0"/>
              <a:t>一款开源软件能否在商业上成功，很大程度上依赖三件事 </a:t>
            </a:r>
            <a:r>
              <a:rPr lang="en-US" altLang="zh-CN" sz="2800" b="1" dirty="0"/>
              <a:t>- </a:t>
            </a:r>
            <a:r>
              <a:rPr lang="zh-CN" altLang="en-US" sz="2800" b="1" dirty="0"/>
              <a:t>成功的 </a:t>
            </a:r>
            <a:r>
              <a:rPr lang="en-US" altLang="zh-CN" sz="2800" b="1" dirty="0"/>
              <a:t>user case(</a:t>
            </a:r>
            <a:r>
              <a:rPr lang="zh-CN" altLang="en-US" sz="2800" b="1" dirty="0"/>
              <a:t>用例</a:t>
            </a:r>
            <a:r>
              <a:rPr lang="en-US" altLang="zh-CN" sz="2800" b="1" dirty="0"/>
              <a:t>), </a:t>
            </a:r>
            <a:r>
              <a:rPr lang="zh-CN" altLang="en-US" sz="2800" b="1" dirty="0"/>
              <a:t>活跃的社区和一个好故事。 </a:t>
            </a:r>
            <a:r>
              <a:rPr lang="en-US" altLang="zh-CN" sz="2800" b="1" dirty="0" err="1"/>
              <a:t>dotCloud</a:t>
            </a:r>
            <a:r>
              <a:rPr lang="en-US" altLang="zh-CN" sz="2800" b="1" dirty="0"/>
              <a:t> </a:t>
            </a:r>
            <a:r>
              <a:rPr lang="zh-CN" altLang="en-US" sz="2800" b="1" dirty="0"/>
              <a:t>自家的 </a:t>
            </a:r>
            <a:r>
              <a:rPr lang="en-US" altLang="zh-CN" sz="2800" b="1" dirty="0"/>
              <a:t>PaaS </a:t>
            </a:r>
            <a:r>
              <a:rPr lang="zh-CN" altLang="en-US" sz="2800" b="1" dirty="0"/>
              <a:t>产品建立在</a:t>
            </a:r>
            <a:r>
              <a:rPr lang="en-US" altLang="zh-CN" sz="2800" b="1" dirty="0"/>
              <a:t>docker</a:t>
            </a:r>
            <a:r>
              <a:rPr lang="zh-CN" altLang="en-US" sz="2800" b="1" dirty="0"/>
              <a:t>之上，长期维护且有大量的用户，社区也十分活跃，接下来我们看看</a:t>
            </a:r>
            <a:r>
              <a:rPr lang="en-US" altLang="zh-CN" sz="2800" b="1" dirty="0"/>
              <a:t>docker</a:t>
            </a:r>
            <a:r>
              <a:rPr lang="zh-CN" altLang="en-US" sz="2800" b="1" dirty="0"/>
              <a:t>的故事。</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p>
        </p:txBody>
      </p:sp>
    </p:spTree>
    <p:extLst>
      <p:ext uri="{BB962C8B-B14F-4D97-AF65-F5344CB8AC3E}">
        <p14:creationId xmlns:p14="http://schemas.microsoft.com/office/powerpoint/2010/main" val="16880297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384995"/>
          </a:xfrm>
          <a:prstGeom prst="rect">
            <a:avLst/>
          </a:prstGeom>
        </p:spPr>
        <p:txBody>
          <a:bodyPr wrap="square">
            <a:spAutoFit/>
          </a:bodyPr>
          <a:lstStyle/>
          <a:p>
            <a:r>
              <a:rPr lang="zh-CN" altLang="en-US" sz="2800" b="1" dirty="0"/>
              <a:t>环境管理复杂 </a:t>
            </a:r>
            <a:r>
              <a:rPr lang="en-US" altLang="zh-CN" sz="2800" b="1" dirty="0"/>
              <a:t>- </a:t>
            </a:r>
            <a:r>
              <a:rPr lang="zh-CN" altLang="en-US" sz="2800" b="1" dirty="0"/>
              <a:t>从各种</a:t>
            </a:r>
            <a:r>
              <a:rPr lang="en-US" altLang="zh-CN" sz="2800" b="1" dirty="0"/>
              <a:t>OS</a:t>
            </a:r>
            <a:r>
              <a:rPr lang="zh-CN" altLang="en-US" sz="2800" b="1" dirty="0"/>
              <a:t>到各种中间件到各种</a:t>
            </a:r>
            <a:r>
              <a:rPr lang="en-US" altLang="zh-CN" sz="2800" b="1" dirty="0"/>
              <a:t>app, </a:t>
            </a:r>
            <a:r>
              <a:rPr lang="zh-CN" altLang="en-US" sz="2800" b="1" dirty="0"/>
              <a:t>一款产品能够成功作为开发者需要关心的东西太多，且难于管理，这个问题几乎在所有现代</a:t>
            </a:r>
            <a:r>
              <a:rPr lang="en-US" altLang="zh-CN" sz="2800" b="1" dirty="0"/>
              <a:t>IT</a:t>
            </a:r>
            <a:r>
              <a:rPr lang="zh-CN" altLang="en-US" sz="2800" b="1" dirty="0"/>
              <a:t>相关行业都需要面对。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p>
        </p:txBody>
      </p:sp>
    </p:spTree>
    <p:extLst>
      <p:ext uri="{BB962C8B-B14F-4D97-AF65-F5344CB8AC3E}">
        <p14:creationId xmlns:p14="http://schemas.microsoft.com/office/powerpoint/2010/main" val="135095941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endParaRPr lang="zh-CN" altLang="en-US" sz="2800" b="1" dirty="0"/>
          </a:p>
          <a:p>
            <a:r>
              <a:rPr lang="zh-CN" altLang="en-US" sz="2800" b="1" dirty="0"/>
              <a:t>云计算时代的到来 </a:t>
            </a:r>
            <a:r>
              <a:rPr lang="en-US" altLang="zh-CN" sz="2800" b="1" dirty="0"/>
              <a:t>- AWS</a:t>
            </a:r>
            <a:r>
              <a:rPr lang="zh-CN" altLang="en-US" sz="2800" b="1" dirty="0"/>
              <a:t>的成功</a:t>
            </a:r>
            <a:r>
              <a:rPr lang="en-US" altLang="zh-CN" sz="2800" b="1" dirty="0"/>
              <a:t>, </a:t>
            </a:r>
            <a:r>
              <a:rPr lang="zh-CN" altLang="en-US" sz="2800" b="1" dirty="0"/>
              <a:t>引导开发者将应用转移到 </a:t>
            </a:r>
            <a:r>
              <a:rPr lang="en-US" altLang="zh-CN" sz="2800" b="1" dirty="0"/>
              <a:t>cloud </a:t>
            </a:r>
            <a:r>
              <a:rPr lang="zh-CN" altLang="en-US" sz="2800" b="1" dirty="0"/>
              <a:t>上</a:t>
            </a:r>
            <a:r>
              <a:rPr lang="en-US" altLang="zh-CN" sz="2800" b="1" dirty="0"/>
              <a:t>, </a:t>
            </a:r>
            <a:r>
              <a:rPr lang="zh-CN" altLang="en-US" sz="2800" b="1" dirty="0"/>
              <a:t>解决了硬件管理的问题，然而中间件相关的问题依然存在 </a:t>
            </a:r>
            <a:r>
              <a:rPr lang="en-US" altLang="zh-CN" sz="2800" b="1" dirty="0"/>
              <a:t>(</a:t>
            </a:r>
            <a:r>
              <a:rPr lang="zh-CN" altLang="en-US" sz="2800" b="1" dirty="0"/>
              <a:t>所以</a:t>
            </a:r>
            <a:r>
              <a:rPr lang="en-US" altLang="zh-CN" sz="2800" b="1" dirty="0" err="1"/>
              <a:t>openstack</a:t>
            </a:r>
            <a:r>
              <a:rPr lang="en-US" altLang="zh-CN" sz="2800" b="1" dirty="0"/>
              <a:t> HEAT</a:t>
            </a:r>
            <a:r>
              <a:rPr lang="zh-CN" altLang="en-US" sz="2800" b="1" dirty="0"/>
              <a:t>和 </a:t>
            </a:r>
            <a:r>
              <a:rPr lang="en-US" altLang="zh-CN" sz="2800" b="1" dirty="0"/>
              <a:t>AWS </a:t>
            </a:r>
            <a:r>
              <a:rPr lang="en-US" altLang="zh-CN" sz="2800" b="1" dirty="0" err="1"/>
              <a:t>cloudformation</a:t>
            </a:r>
            <a:r>
              <a:rPr lang="en-US" altLang="zh-CN" sz="2800" b="1" dirty="0"/>
              <a:t> </a:t>
            </a:r>
            <a:r>
              <a:rPr lang="zh-CN" altLang="en-US" sz="2800" b="1" dirty="0"/>
              <a:t>都着力解决这个问题</a:t>
            </a:r>
            <a:r>
              <a:rPr lang="en-US" altLang="zh-CN" sz="2800" b="1" dirty="0"/>
              <a:t>)</a:t>
            </a:r>
            <a:r>
              <a:rPr lang="zh-CN" altLang="en-US" sz="2800" b="1" dirty="0"/>
              <a:t>。开发者思路变化提供了可能性。</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 </a:t>
            </a:r>
          </a:p>
        </p:txBody>
      </p:sp>
    </p:spTree>
    <p:extLst>
      <p:ext uri="{BB962C8B-B14F-4D97-AF65-F5344CB8AC3E}">
        <p14:creationId xmlns:p14="http://schemas.microsoft.com/office/powerpoint/2010/main" val="42568843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zh-CN" altLang="en-US" sz="2800" b="1" dirty="0"/>
              <a:t>虚拟化手段的变化 </a:t>
            </a:r>
            <a:r>
              <a:rPr lang="en-US" altLang="zh-CN" sz="2800" b="1" dirty="0"/>
              <a:t>- cloud </a:t>
            </a:r>
            <a:r>
              <a:rPr lang="zh-CN" altLang="en-US" sz="2800" b="1" dirty="0"/>
              <a:t>时代采用标配硬件来降低成本，采用虚拟化手段来满足用户按需使用的需求以及保证可用性和隔离性。然而无论是</a:t>
            </a:r>
            <a:r>
              <a:rPr lang="en-US" altLang="zh-CN" sz="2800" b="1" dirty="0"/>
              <a:t>KVM</a:t>
            </a:r>
            <a:r>
              <a:rPr lang="zh-CN" altLang="en-US" sz="2800" b="1" dirty="0"/>
              <a:t>还是</a:t>
            </a:r>
            <a:r>
              <a:rPr lang="en-US" altLang="zh-CN" sz="2800" b="1" dirty="0"/>
              <a:t>Xen</a:t>
            </a:r>
            <a:r>
              <a:rPr lang="zh-CN" altLang="en-US" sz="2800" b="1" dirty="0"/>
              <a:t>在 </a:t>
            </a:r>
            <a:r>
              <a:rPr lang="en-US" altLang="zh-CN" sz="2800" b="1" dirty="0"/>
              <a:t>docker </a:t>
            </a:r>
            <a:r>
              <a:rPr lang="zh-CN" altLang="en-US" sz="2800" b="1" dirty="0"/>
              <a:t>看来</a:t>
            </a:r>
            <a:r>
              <a:rPr lang="en-US" altLang="zh-CN" sz="2800" b="1" dirty="0"/>
              <a:t>,</a:t>
            </a:r>
            <a:r>
              <a:rPr lang="zh-CN" altLang="en-US" sz="2800" b="1" dirty="0"/>
              <a:t>都在浪费资源，因为用户需要的是高效运行环境而非</a:t>
            </a:r>
            <a:r>
              <a:rPr lang="en-US" altLang="zh-CN" sz="2800" b="1" dirty="0"/>
              <a:t>OS, </a:t>
            </a:r>
            <a:r>
              <a:rPr lang="en-US" altLang="zh-CN" sz="2800" b="1" dirty="0" err="1"/>
              <a:t>GuestOS</a:t>
            </a:r>
            <a:r>
              <a:rPr lang="zh-CN" altLang="en-US" sz="2800" b="1" dirty="0"/>
              <a:t>既浪费资源又难于管理</a:t>
            </a:r>
            <a:r>
              <a:rPr lang="en-US" altLang="zh-CN" sz="2800" b="1" dirty="0"/>
              <a:t>, </a:t>
            </a:r>
            <a:r>
              <a:rPr lang="zh-CN" altLang="en-US" sz="2800" b="1" dirty="0"/>
              <a:t>更加轻量级的</a:t>
            </a:r>
            <a:r>
              <a:rPr lang="en-US" altLang="zh-CN" sz="2800" b="1" dirty="0"/>
              <a:t>LXC</a:t>
            </a:r>
            <a:r>
              <a:rPr lang="zh-CN" altLang="en-US" sz="2800" b="1" dirty="0"/>
              <a:t>更加灵活和快速</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p>
        </p:txBody>
      </p:sp>
    </p:spTree>
    <p:extLst>
      <p:ext uri="{BB962C8B-B14F-4D97-AF65-F5344CB8AC3E}">
        <p14:creationId xmlns:p14="http://schemas.microsoft.com/office/powerpoint/2010/main" val="25816418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en-US" altLang="zh-CN" sz="2800" b="1" dirty="0"/>
              <a:t>LXC</a:t>
            </a:r>
            <a:r>
              <a:rPr lang="zh-CN" altLang="en-US" sz="2800" b="1" dirty="0"/>
              <a:t>的移动性 </a:t>
            </a:r>
            <a:r>
              <a:rPr lang="en-US" altLang="zh-CN" sz="2800" b="1" dirty="0"/>
              <a:t>- LXC</a:t>
            </a:r>
            <a:r>
              <a:rPr lang="zh-CN" altLang="en-US" sz="2800" b="1" dirty="0"/>
              <a:t>在 </a:t>
            </a:r>
            <a:r>
              <a:rPr lang="en-US" altLang="zh-CN" sz="2800" b="1" dirty="0" err="1"/>
              <a:t>linux</a:t>
            </a:r>
            <a:r>
              <a:rPr lang="en-US" altLang="zh-CN" sz="2800" b="1" dirty="0"/>
              <a:t> 2.6 </a:t>
            </a:r>
            <a:r>
              <a:rPr lang="zh-CN" altLang="en-US" sz="2800" b="1" dirty="0"/>
              <a:t>的 </a:t>
            </a:r>
            <a:r>
              <a:rPr lang="en-US" altLang="zh-CN" sz="2800" b="1" dirty="0"/>
              <a:t>kernel </a:t>
            </a:r>
            <a:r>
              <a:rPr lang="zh-CN" altLang="en-US" sz="2800" b="1" dirty="0"/>
              <a:t>里就已经存在了，但是其设计之初并非为云计算考虑的，缺少标准化的描述手段和容器的可迁移性，决定其构建出的环境难于迁移和标准化管理</a:t>
            </a:r>
            <a:r>
              <a:rPr lang="en-US" altLang="zh-CN" sz="2800" b="1" dirty="0"/>
              <a:t>(</a:t>
            </a:r>
            <a:r>
              <a:rPr lang="zh-CN" altLang="en-US" sz="2800" b="1" dirty="0"/>
              <a:t>相对于</a:t>
            </a:r>
            <a:r>
              <a:rPr lang="en-US" altLang="zh-CN" sz="2800" b="1" dirty="0"/>
              <a:t>KVM</a:t>
            </a:r>
            <a:r>
              <a:rPr lang="zh-CN" altLang="en-US" sz="2800" b="1" dirty="0"/>
              <a:t>之类</a:t>
            </a:r>
            <a:r>
              <a:rPr lang="en-US" altLang="zh-CN" sz="2800" b="1" dirty="0"/>
              <a:t>image</a:t>
            </a:r>
            <a:r>
              <a:rPr lang="zh-CN" altLang="en-US" sz="2800" b="1" dirty="0"/>
              <a:t>和</a:t>
            </a:r>
            <a:r>
              <a:rPr lang="en-US" altLang="zh-CN" sz="2800" b="1" dirty="0"/>
              <a:t>snapshot</a:t>
            </a:r>
            <a:r>
              <a:rPr lang="zh-CN" altLang="en-US" sz="2800" b="1" dirty="0"/>
              <a:t>的概念</a:t>
            </a:r>
            <a:r>
              <a:rPr lang="en-US" altLang="zh-CN" sz="2800" b="1" dirty="0"/>
              <a:t>)</a:t>
            </a:r>
            <a:r>
              <a:rPr lang="zh-CN" altLang="en-US" sz="2800" b="1" dirty="0"/>
              <a:t>。</a:t>
            </a:r>
            <a:r>
              <a:rPr lang="en-US" altLang="zh-CN" sz="2800" b="1" dirty="0"/>
              <a:t>docker </a:t>
            </a:r>
            <a:r>
              <a:rPr lang="zh-CN" altLang="en-US" sz="2800" b="1" dirty="0"/>
              <a:t>就在这个问题上做出实质性的革新。这是</a:t>
            </a:r>
            <a:r>
              <a:rPr lang="en-US" altLang="zh-CN" sz="2800" b="1" dirty="0"/>
              <a:t>docker</a:t>
            </a:r>
            <a:r>
              <a:rPr lang="zh-CN" altLang="en-US" sz="2800" b="1" dirty="0"/>
              <a:t>最独特的地方。</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p>
        </p:txBody>
      </p:sp>
    </p:spTree>
    <p:extLst>
      <p:ext uri="{BB962C8B-B14F-4D97-AF65-F5344CB8AC3E}">
        <p14:creationId xmlns:p14="http://schemas.microsoft.com/office/powerpoint/2010/main" val="175506813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zh-CN" altLang="en-US" sz="2800" b="1" dirty="0"/>
              <a:t>面对上述几个问题，</a:t>
            </a:r>
            <a:r>
              <a:rPr lang="en-US" altLang="zh-CN" sz="2800" b="1" dirty="0"/>
              <a:t>docker</a:t>
            </a:r>
            <a:r>
              <a:rPr lang="zh-CN" altLang="en-US" sz="2800" b="1" dirty="0"/>
              <a:t>设想是交付运行环境如同海运，</a:t>
            </a:r>
            <a:r>
              <a:rPr lang="en-US" altLang="zh-CN" sz="2800" b="1" dirty="0"/>
              <a:t>OS</a:t>
            </a:r>
            <a:r>
              <a:rPr lang="zh-CN" altLang="en-US" sz="2800" b="1" dirty="0"/>
              <a:t>如同一个货轮，每一个在</a:t>
            </a:r>
            <a:r>
              <a:rPr lang="en-US" altLang="zh-CN" sz="2800" b="1" dirty="0"/>
              <a:t>OS</a:t>
            </a:r>
            <a:r>
              <a:rPr lang="zh-CN" altLang="en-US" sz="2800" b="1" dirty="0"/>
              <a:t>基础上的软件都如同一个集装箱，用户可以通过标准化手段自由组装运行环境，同时集装箱的内容可以由用户自定义，也可以由专业人员制造。</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 -</a:t>
            </a:r>
            <a:r>
              <a:rPr lang="zh-CN" altLang="en-US" sz="4000" b="1" dirty="0"/>
              <a:t>标准化</a:t>
            </a:r>
            <a:endParaRPr lang="en-US" altLang="zh-CN" sz="4000" b="1" dirty="0"/>
          </a:p>
        </p:txBody>
      </p:sp>
    </p:spTree>
    <p:extLst>
      <p:ext uri="{BB962C8B-B14F-4D97-AF65-F5344CB8AC3E}">
        <p14:creationId xmlns:p14="http://schemas.microsoft.com/office/powerpoint/2010/main" val="34949803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zh-CN" altLang="en-US" sz="2800" b="1" dirty="0"/>
              <a:t>这样，交付一个软件，就是一系列标准化组件的集合的交付，如同乐高积木，用户只需要选择合适的积木组合，并且在最顶端署上自己的名字</a:t>
            </a:r>
            <a:r>
              <a:rPr lang="en-US" altLang="zh-CN" sz="2800" b="1" dirty="0"/>
              <a:t>(</a:t>
            </a:r>
            <a:r>
              <a:rPr lang="zh-CN" altLang="en-US" sz="2800" b="1" dirty="0"/>
              <a:t>最后一个标准化组件是用户的</a:t>
            </a:r>
            <a:r>
              <a:rPr lang="en-US" altLang="zh-CN" sz="2800" b="1" dirty="0"/>
              <a:t>app)</a:t>
            </a:r>
            <a:r>
              <a:rPr lang="zh-CN" altLang="en-US" sz="2800" b="1" dirty="0"/>
              <a:t>。这也就是基于</a:t>
            </a:r>
            <a:r>
              <a:rPr lang="en-US" altLang="zh-CN" sz="2800" b="1" dirty="0"/>
              <a:t>docker</a:t>
            </a:r>
            <a:r>
              <a:rPr lang="zh-CN" altLang="en-US" sz="2800" b="1" dirty="0"/>
              <a:t>的</a:t>
            </a:r>
            <a:r>
              <a:rPr lang="en-US" altLang="zh-CN" sz="2800" b="1" dirty="0"/>
              <a:t>PaaS</a:t>
            </a:r>
            <a:r>
              <a:rPr lang="zh-CN" altLang="en-US" sz="2800" b="1" dirty="0"/>
              <a:t>产品的原型。</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zh-CN" altLang="en-US" sz="4000" b="1" dirty="0"/>
              <a:t>基于</a:t>
            </a:r>
            <a:r>
              <a:rPr lang="en-US" altLang="zh-CN" sz="4000" b="1" dirty="0"/>
              <a:t>docker</a:t>
            </a:r>
            <a:r>
              <a:rPr lang="zh-CN" altLang="en-US" sz="4000" b="1" dirty="0"/>
              <a:t>的</a:t>
            </a:r>
            <a:r>
              <a:rPr lang="en-US" altLang="zh-CN" sz="4000" b="1" dirty="0"/>
              <a:t>PaaS</a:t>
            </a:r>
            <a:r>
              <a:rPr lang="zh-CN" altLang="en-US" sz="4000" b="1" dirty="0"/>
              <a:t>产品</a:t>
            </a:r>
            <a:endParaRPr lang="en-US" altLang="zh-CN" sz="4000" b="1" dirty="0"/>
          </a:p>
        </p:txBody>
      </p:sp>
    </p:spTree>
    <p:extLst>
      <p:ext uri="{BB962C8B-B14F-4D97-AF65-F5344CB8AC3E}">
        <p14:creationId xmlns:p14="http://schemas.microsoft.com/office/powerpoint/2010/main" val="6237160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384995"/>
          </a:xfrm>
          <a:prstGeom prst="rect">
            <a:avLst/>
          </a:prstGeom>
        </p:spPr>
        <p:txBody>
          <a:bodyPr wrap="square">
            <a:spAutoFit/>
          </a:bodyPr>
          <a:lstStyle/>
          <a:p>
            <a:r>
              <a:rPr lang="en-US" altLang="zh-CN" sz="2800" b="1" dirty="0"/>
              <a:t>Docker </a:t>
            </a:r>
            <a:r>
              <a:rPr lang="zh-CN" altLang="en-US" sz="2800" b="1" dirty="0"/>
              <a:t>使用客户端</a:t>
            </a:r>
            <a:r>
              <a:rPr lang="en-US" altLang="zh-CN" sz="2800" b="1" dirty="0"/>
              <a:t>-</a:t>
            </a:r>
            <a:r>
              <a:rPr lang="zh-CN" altLang="en-US" sz="2800" b="1" dirty="0"/>
              <a:t>服务器 </a:t>
            </a:r>
            <a:r>
              <a:rPr lang="en-US" altLang="zh-CN" sz="2800" b="1" dirty="0"/>
              <a:t>(C/S) </a:t>
            </a:r>
            <a:r>
              <a:rPr lang="zh-CN" altLang="en-US" sz="2800" b="1" dirty="0"/>
              <a:t>架构模式，使用远程</a:t>
            </a:r>
            <a:r>
              <a:rPr lang="en-US" altLang="zh-CN" sz="2800" b="1" dirty="0"/>
              <a:t>API</a:t>
            </a:r>
            <a:r>
              <a:rPr lang="zh-CN" altLang="en-US" sz="2800" b="1" dirty="0"/>
              <a:t>来管理和创建</a:t>
            </a:r>
            <a:r>
              <a:rPr lang="en-US" altLang="zh-CN" sz="2800" b="1" dirty="0"/>
              <a:t>Docker</a:t>
            </a:r>
            <a:r>
              <a:rPr lang="zh-CN" altLang="en-US" sz="2800" b="1" dirty="0"/>
              <a:t>容器。</a:t>
            </a:r>
            <a:r>
              <a:rPr lang="en-US" altLang="zh-CN" sz="2800" b="1" dirty="0"/>
              <a:t>Docker </a:t>
            </a:r>
            <a:r>
              <a:rPr lang="zh-CN" altLang="en-US" sz="2800" b="1" dirty="0"/>
              <a:t>容器通过 </a:t>
            </a:r>
            <a:r>
              <a:rPr lang="en-US" altLang="zh-CN" sz="2800" b="1" dirty="0"/>
              <a:t>Docker </a:t>
            </a:r>
            <a:r>
              <a:rPr lang="zh-CN" altLang="en-US" sz="2800" b="1" dirty="0"/>
              <a:t>镜像来创建。容器与镜像的关系类似于面向对象编程中的对象与类</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架构模式</a:t>
            </a:r>
            <a:r>
              <a:rPr lang="en-US" altLang="zh-CN" sz="4000" b="1" dirty="0"/>
              <a:t>:</a:t>
            </a:r>
          </a:p>
        </p:txBody>
      </p:sp>
    </p:spTree>
    <p:extLst>
      <p:ext uri="{BB962C8B-B14F-4D97-AF65-F5344CB8AC3E}">
        <p14:creationId xmlns:p14="http://schemas.microsoft.com/office/powerpoint/2010/main" val="12842108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Docker</a:t>
            </a:r>
            <a:r>
              <a:rPr lang="zh-CN" altLang="en-US" sz="2800" b="1" dirty="0"/>
              <a:t>采用 </a:t>
            </a:r>
            <a:r>
              <a:rPr lang="en-US" altLang="zh-CN" sz="2800" b="1" dirty="0"/>
              <a:t>C/S</a:t>
            </a:r>
            <a:r>
              <a:rPr lang="zh-CN" altLang="en-US" sz="2800" b="1" dirty="0"/>
              <a:t>架构 </a:t>
            </a:r>
            <a:r>
              <a:rPr lang="en-US" altLang="zh-CN" sz="2800" b="1" dirty="0"/>
              <a:t>Docker daemon </a:t>
            </a:r>
            <a:r>
              <a:rPr lang="zh-CN" altLang="en-US" sz="2800" b="1" dirty="0"/>
              <a:t>作为服务端接受来自客户的请求，并处理这些请求（创建、运行、分发容器）。 客户端和服务端既可以运行在一个机器上，也可通过 </a:t>
            </a:r>
            <a:r>
              <a:rPr lang="en-US" altLang="zh-CN" sz="2800" b="1" dirty="0"/>
              <a:t>socket </a:t>
            </a:r>
            <a:r>
              <a:rPr lang="zh-CN" altLang="en-US" sz="2800" b="1" dirty="0"/>
              <a:t>或者</a:t>
            </a:r>
            <a:r>
              <a:rPr lang="en-US" altLang="zh-CN" sz="2800" b="1" dirty="0"/>
              <a:t>RESTful API </a:t>
            </a:r>
            <a:r>
              <a:rPr lang="zh-CN" altLang="en-US" sz="2800" b="1" dirty="0"/>
              <a:t>来进行通信。</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架构模式</a:t>
            </a:r>
            <a:r>
              <a:rPr lang="en-US" altLang="zh-CN" sz="4000" b="1" dirty="0"/>
              <a:t>:</a:t>
            </a:r>
          </a:p>
        </p:txBody>
      </p:sp>
    </p:spTree>
    <p:extLst>
      <p:ext uri="{BB962C8B-B14F-4D97-AF65-F5344CB8AC3E}">
        <p14:creationId xmlns:p14="http://schemas.microsoft.com/office/powerpoint/2010/main" val="24150033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室内, 厨房, 地板, 建筑物&#10;&#10;自动生成的说明">
            <a:extLst>
              <a:ext uri="{FF2B5EF4-FFF2-40B4-BE49-F238E27FC236}">
                <a16:creationId xmlns:a16="http://schemas.microsoft.com/office/drawing/2014/main" id="{B789B5BB-2B97-4B00-83CC-7F8F49BECF2B}"/>
              </a:ext>
            </a:extLst>
          </p:cNvPr>
          <p:cNvPicPr>
            <a:picLocks noChangeAspect="1"/>
          </p:cNvPicPr>
          <p:nvPr/>
        </p:nvPicPr>
        <p:blipFill rotWithShape="1">
          <a:blip r:embed="rId2">
            <a:extLst>
              <a:ext uri="{28A0092B-C50C-407E-A947-70E740481C1C}">
                <a14:useLocalDpi xmlns:a14="http://schemas.microsoft.com/office/drawing/2010/main" val="0"/>
              </a:ext>
            </a:extLst>
          </a:blip>
          <a:srcRect t="9175" b="6555"/>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descr="图片包含 计算机, 电子产品&#10;&#10;自动生成的说明">
            <a:extLst>
              <a:ext uri="{FF2B5EF4-FFF2-40B4-BE49-F238E27FC236}">
                <a16:creationId xmlns:a16="http://schemas.microsoft.com/office/drawing/2014/main" id="{6D2F6EA2-8689-43F6-A9AC-760324F42413}"/>
              </a:ext>
            </a:extLst>
          </p:cNvPr>
          <p:cNvPicPr>
            <a:picLocks noChangeAspect="1"/>
          </p:cNvPicPr>
          <p:nvPr/>
        </p:nvPicPr>
        <p:blipFill rotWithShape="1">
          <a:blip r:embed="rId3">
            <a:extLst>
              <a:ext uri="{28A0092B-C50C-407E-A947-70E740481C1C}">
                <a14:useLocalDpi xmlns:a14="http://schemas.microsoft.com/office/drawing/2010/main" val="0"/>
              </a:ext>
            </a:extLst>
          </a:blip>
          <a:srcRect t="6582" b="18432"/>
          <a:stretch/>
        </p:blipFill>
        <p:spPr>
          <a:xfrm>
            <a:off x="5063089" y="1"/>
            <a:ext cx="7128913" cy="6853457"/>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1117558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75603" y="2947327"/>
            <a:ext cx="6182396" cy="2246769"/>
          </a:xfrm>
          <a:prstGeom prst="rect">
            <a:avLst/>
          </a:prstGeom>
        </p:spPr>
        <p:txBody>
          <a:bodyPr wrap="square">
            <a:spAutoFit/>
          </a:bodyPr>
          <a:lstStyle/>
          <a:p>
            <a:r>
              <a:rPr lang="en-US" altLang="zh-CN" sz="2800" b="1" dirty="0"/>
              <a:t>Docker daemon </a:t>
            </a:r>
            <a:r>
              <a:rPr lang="zh-CN" altLang="en-US" sz="2800" b="1" dirty="0"/>
              <a:t>一般在宿主主机后台运行，等待接收来自客户端的消息。 </a:t>
            </a:r>
            <a:r>
              <a:rPr lang="en-US" altLang="zh-CN" sz="2800" b="1" dirty="0"/>
              <a:t>Docker </a:t>
            </a:r>
            <a:r>
              <a:rPr lang="zh-CN" altLang="en-US" sz="2800" b="1" dirty="0"/>
              <a:t>客户端则为用户提供一系列可执行命令，用户用这些命令实现跟 </a:t>
            </a:r>
            <a:r>
              <a:rPr lang="en-US" altLang="zh-CN" sz="2800" b="1" dirty="0"/>
              <a:t>Docker daemon </a:t>
            </a:r>
            <a:r>
              <a:rPr lang="zh-CN" altLang="en-US" sz="2800" b="1" dirty="0"/>
              <a:t>交互。</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组成：</a:t>
            </a:r>
            <a:r>
              <a:rPr lang="en-US" altLang="zh-CN" sz="4000" b="1" dirty="0"/>
              <a:t> </a:t>
            </a:r>
          </a:p>
        </p:txBody>
      </p:sp>
      <p:pic>
        <p:nvPicPr>
          <p:cNvPr id="4" name="图片 3" descr="图片包含 屏幕截图&#10;&#10;自动生成的说明">
            <a:extLst>
              <a:ext uri="{FF2B5EF4-FFF2-40B4-BE49-F238E27FC236}">
                <a16:creationId xmlns:a16="http://schemas.microsoft.com/office/drawing/2014/main" id="{53AA3D8B-7BE5-427B-8AB5-13962760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007" y="1809740"/>
            <a:ext cx="5136203" cy="3894374"/>
          </a:xfrm>
          <a:prstGeom prst="rect">
            <a:avLst/>
          </a:prstGeom>
        </p:spPr>
      </p:pic>
    </p:spTree>
    <p:extLst>
      <p:ext uri="{BB962C8B-B14F-4D97-AF65-F5344CB8AC3E}">
        <p14:creationId xmlns:p14="http://schemas.microsoft.com/office/powerpoint/2010/main" val="12679948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539430"/>
          </a:xfrm>
          <a:prstGeom prst="rect">
            <a:avLst/>
          </a:prstGeom>
        </p:spPr>
        <p:txBody>
          <a:bodyPr wrap="square">
            <a:spAutoFit/>
          </a:bodyPr>
          <a:lstStyle/>
          <a:p>
            <a:r>
              <a:rPr lang="en-US" altLang="zh-CN" sz="2800" b="1" dirty="0"/>
              <a:t>Automating the packaging and deployment of applications</a:t>
            </a:r>
            <a:r>
              <a:rPr lang="zh-CN" altLang="en-US" sz="2800" b="1" dirty="0"/>
              <a:t>（使应用的打包与部署自动化）</a:t>
            </a:r>
          </a:p>
          <a:p>
            <a:r>
              <a:rPr lang="en-US" altLang="zh-CN" sz="2800" b="1" dirty="0"/>
              <a:t>Creation of lightweight, private PAAS environments</a:t>
            </a:r>
            <a:r>
              <a:rPr lang="zh-CN" altLang="en-US" sz="2800" b="1" dirty="0"/>
              <a:t>（创建轻量、私密的</a:t>
            </a:r>
            <a:r>
              <a:rPr lang="en-US" altLang="zh-CN" sz="2800" b="1" dirty="0"/>
              <a:t>PAAS</a:t>
            </a:r>
            <a:r>
              <a:rPr lang="zh-CN" altLang="en-US" sz="2800" b="1" dirty="0"/>
              <a:t>环境）</a:t>
            </a:r>
          </a:p>
          <a:p>
            <a:r>
              <a:rPr lang="en-US" altLang="zh-CN" sz="2800" b="1" dirty="0"/>
              <a:t>Automated testing and continuous integration/deployment</a:t>
            </a:r>
            <a:r>
              <a:rPr lang="zh-CN" altLang="en-US" sz="2800" b="1" dirty="0"/>
              <a:t>（实现自动化测试和持续的集成</a:t>
            </a:r>
            <a:r>
              <a:rPr lang="en-US" altLang="zh-CN" sz="2800" b="1" dirty="0"/>
              <a:t>/</a:t>
            </a:r>
            <a:r>
              <a:rPr lang="zh-CN" altLang="en-US" sz="2800" b="1" dirty="0"/>
              <a:t>部署）</a:t>
            </a:r>
          </a:p>
          <a:p>
            <a:r>
              <a:rPr lang="en-US" altLang="zh-CN" sz="2800" b="1" dirty="0"/>
              <a:t>Deploying and scaling web apps, databases and backend services</a:t>
            </a:r>
            <a:r>
              <a:rPr lang="zh-CN" altLang="en-US" sz="2800" b="1" dirty="0"/>
              <a:t>（部署与扩展</a:t>
            </a:r>
            <a:r>
              <a:rPr lang="en-US" altLang="zh-CN" sz="2800" b="1" dirty="0" err="1"/>
              <a:t>webapp</a:t>
            </a:r>
            <a:r>
              <a:rPr lang="zh-CN" altLang="en-US" sz="2800" b="1" dirty="0"/>
              <a:t>、数据库和后台服务）</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典型场景</a:t>
            </a:r>
            <a:endParaRPr lang="en-US" altLang="zh-CN" sz="4000" b="1" dirty="0"/>
          </a:p>
        </p:txBody>
      </p:sp>
    </p:spTree>
    <p:extLst>
      <p:ext uri="{BB962C8B-B14F-4D97-AF65-F5344CB8AC3E}">
        <p14:creationId xmlns:p14="http://schemas.microsoft.com/office/powerpoint/2010/main" val="24221420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zh-CN" altLang="en-US" sz="2800" b="1" dirty="0"/>
              <a:t>由于其基于</a:t>
            </a:r>
            <a:r>
              <a:rPr lang="en-US" altLang="zh-CN" sz="2800" b="1" dirty="0"/>
              <a:t>LXC</a:t>
            </a:r>
            <a:r>
              <a:rPr lang="zh-CN" altLang="en-US" sz="2800" b="1" dirty="0"/>
              <a:t>的轻量级虚拟化的特点，</a:t>
            </a:r>
            <a:r>
              <a:rPr lang="en-US" altLang="zh-CN" sz="2800" b="1" dirty="0"/>
              <a:t>docker</a:t>
            </a:r>
            <a:r>
              <a:rPr lang="zh-CN" altLang="en-US" sz="2800" b="1" dirty="0"/>
              <a:t>相比</a:t>
            </a:r>
            <a:r>
              <a:rPr lang="en-US" altLang="zh-CN" sz="2800" b="1" dirty="0"/>
              <a:t>KVM</a:t>
            </a:r>
            <a:r>
              <a:rPr lang="zh-CN" altLang="en-US" sz="2800" b="1" dirty="0"/>
              <a:t>之类最明显的特点就是启动快，资源占用小。因此对于构建隔离的标准化的运行环境，轻量级的</a:t>
            </a:r>
            <a:r>
              <a:rPr lang="en-US" altLang="zh-CN" sz="2800" b="1" dirty="0"/>
              <a:t>PaaS(</a:t>
            </a:r>
            <a:r>
              <a:rPr lang="zh-CN" altLang="en-US" sz="2800" b="1" dirty="0"/>
              <a:t>如</a:t>
            </a:r>
            <a:r>
              <a:rPr lang="en-US" altLang="zh-CN" sz="2800" b="1" dirty="0" err="1"/>
              <a:t>dokku</a:t>
            </a:r>
            <a:r>
              <a:rPr lang="en-US" altLang="zh-CN" sz="2800" b="1" dirty="0"/>
              <a:t>), </a:t>
            </a:r>
            <a:r>
              <a:rPr lang="zh-CN" altLang="en-US" sz="2800" b="1" dirty="0"/>
              <a:t>构建自动化测试和持续集成环境，以及一切可以横向扩展的应用</a:t>
            </a:r>
            <a:r>
              <a:rPr lang="en-US" altLang="zh-CN" sz="2800" b="1" dirty="0"/>
              <a:t>(</a:t>
            </a:r>
            <a:r>
              <a:rPr lang="zh-CN" altLang="en-US" sz="2800" b="1" dirty="0"/>
              <a:t>尤其是需要快速启停来应对峰谷的</a:t>
            </a:r>
            <a:r>
              <a:rPr lang="en-US" altLang="zh-CN" sz="2800" b="1" dirty="0"/>
              <a:t>web</a:t>
            </a:r>
            <a:r>
              <a:rPr lang="zh-CN" altLang="en-US" sz="2800" b="1" dirty="0"/>
              <a:t>应用</a:t>
            </a:r>
            <a:r>
              <a:rPr lang="en-US" altLang="zh-CN" sz="2800" b="1" dirty="0"/>
              <a:t>)</a:t>
            </a:r>
            <a:r>
              <a:rPr lang="zh-CN" altLang="en-US" sz="2800" b="1" dirty="0"/>
              <a:t>。</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轻量级虚拟化</a:t>
            </a:r>
            <a:endParaRPr lang="en-US" altLang="zh-CN" sz="4000" b="1" dirty="0"/>
          </a:p>
        </p:txBody>
      </p:sp>
    </p:spTree>
    <p:extLst>
      <p:ext uri="{BB962C8B-B14F-4D97-AF65-F5344CB8AC3E}">
        <p14:creationId xmlns:p14="http://schemas.microsoft.com/office/powerpoint/2010/main" val="17776401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Docker</a:t>
            </a:r>
            <a:r>
              <a:rPr lang="zh-CN" altLang="en-US" sz="2800" b="1" dirty="0"/>
              <a:t>并不是全能的，设计之初也不是</a:t>
            </a:r>
            <a:r>
              <a:rPr lang="en-US" altLang="zh-CN" sz="2800" b="1" dirty="0"/>
              <a:t>KVM</a:t>
            </a:r>
            <a:r>
              <a:rPr lang="zh-CN" altLang="en-US" sz="2800" b="1" dirty="0"/>
              <a:t>之类虚拟化手段的替代品，简单总结几点：</a:t>
            </a:r>
          </a:p>
          <a:p>
            <a:r>
              <a:rPr lang="en-US" altLang="zh-CN" sz="2800" b="1" dirty="0"/>
              <a:t>Docker</a:t>
            </a:r>
            <a:r>
              <a:rPr lang="zh-CN" altLang="en-US" sz="2800" b="1" dirty="0"/>
              <a:t>是基于</a:t>
            </a:r>
            <a:r>
              <a:rPr lang="en-US" altLang="zh-CN" sz="2800" b="1" dirty="0"/>
              <a:t>Linux 64bit</a:t>
            </a:r>
            <a:r>
              <a:rPr lang="zh-CN" altLang="en-US" sz="2800" b="1" dirty="0"/>
              <a:t>的，无法在</a:t>
            </a:r>
            <a:r>
              <a:rPr lang="en-US" altLang="zh-CN" sz="2800" b="1" dirty="0"/>
              <a:t>32bit</a:t>
            </a:r>
            <a:r>
              <a:rPr lang="zh-CN" altLang="en-US" sz="2800" b="1" dirty="0"/>
              <a:t>的</a:t>
            </a:r>
            <a:r>
              <a:rPr lang="en-US" altLang="zh-CN" sz="2800" b="1" dirty="0" err="1"/>
              <a:t>linux</a:t>
            </a:r>
            <a:r>
              <a:rPr lang="en-US" altLang="zh-CN" sz="2800" b="1" dirty="0"/>
              <a:t>/Windows/</a:t>
            </a:r>
            <a:r>
              <a:rPr lang="en-US" altLang="zh-CN" sz="2800" b="1" dirty="0" err="1"/>
              <a:t>unix</a:t>
            </a:r>
            <a:r>
              <a:rPr lang="zh-CN" altLang="en-US" sz="2800" b="1" dirty="0"/>
              <a:t>环境下使用</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局限</a:t>
            </a:r>
          </a:p>
        </p:txBody>
      </p:sp>
    </p:spTree>
    <p:extLst>
      <p:ext uri="{BB962C8B-B14F-4D97-AF65-F5344CB8AC3E}">
        <p14:creationId xmlns:p14="http://schemas.microsoft.com/office/powerpoint/2010/main" val="23509888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1815882"/>
          </a:xfrm>
          <a:prstGeom prst="rect">
            <a:avLst/>
          </a:prstGeom>
        </p:spPr>
        <p:txBody>
          <a:bodyPr wrap="square">
            <a:spAutoFit/>
          </a:bodyPr>
          <a:lstStyle/>
          <a:p>
            <a:r>
              <a:rPr lang="en-US" altLang="zh-CN" sz="2800" b="1" dirty="0"/>
              <a:t>LXC</a:t>
            </a:r>
            <a:r>
              <a:rPr lang="zh-CN" altLang="en-US" sz="2800" b="1" dirty="0"/>
              <a:t>是基于</a:t>
            </a:r>
            <a:r>
              <a:rPr lang="en-US" altLang="zh-CN" sz="2800" b="1" dirty="0" err="1"/>
              <a:t>cgroup</a:t>
            </a:r>
            <a:r>
              <a:rPr lang="zh-CN" altLang="en-US" sz="2800" b="1" dirty="0"/>
              <a:t>等</a:t>
            </a:r>
            <a:r>
              <a:rPr lang="en-US" altLang="zh-CN" sz="2800" b="1" dirty="0" err="1"/>
              <a:t>linux</a:t>
            </a:r>
            <a:r>
              <a:rPr lang="en-US" altLang="zh-CN" sz="2800" b="1" dirty="0"/>
              <a:t> kernel</a:t>
            </a:r>
            <a:r>
              <a:rPr lang="zh-CN" altLang="en-US" sz="2800" b="1" dirty="0"/>
              <a:t>功能的，因此</a:t>
            </a:r>
            <a:r>
              <a:rPr lang="en-US" altLang="zh-CN" sz="2800" b="1" dirty="0"/>
              <a:t>container</a:t>
            </a:r>
            <a:r>
              <a:rPr lang="zh-CN" altLang="en-US" sz="2800" b="1" dirty="0"/>
              <a:t>的</a:t>
            </a:r>
            <a:r>
              <a:rPr lang="en-US" altLang="zh-CN" sz="2800" b="1" dirty="0"/>
              <a:t>guest</a:t>
            </a:r>
            <a:r>
              <a:rPr lang="zh-CN" altLang="en-US" sz="2800" b="1" dirty="0"/>
              <a:t>系统只能是</a:t>
            </a:r>
            <a:r>
              <a:rPr lang="en-US" altLang="zh-CN" sz="2800" b="1" dirty="0" err="1"/>
              <a:t>linux</a:t>
            </a:r>
            <a:r>
              <a:rPr lang="en-US" altLang="zh-CN" sz="2800" b="1" dirty="0"/>
              <a:t> base</a:t>
            </a:r>
            <a:r>
              <a:rPr lang="zh-CN" altLang="en-US" sz="2800" b="1" dirty="0"/>
              <a:t>的</a:t>
            </a:r>
          </a:p>
          <a:p>
            <a:r>
              <a:rPr lang="zh-CN" altLang="en-US" sz="2800" b="1" dirty="0"/>
              <a:t>隔离性相比</a:t>
            </a:r>
            <a:r>
              <a:rPr lang="en-US" altLang="zh-CN" sz="2800" b="1" dirty="0"/>
              <a:t>KVM</a:t>
            </a:r>
            <a:r>
              <a:rPr lang="zh-CN" altLang="en-US" sz="2800" b="1" dirty="0"/>
              <a:t>之类的虚拟化方案还是有些欠缺，所有</a:t>
            </a:r>
            <a:r>
              <a:rPr lang="en-US" altLang="zh-CN" sz="2800" b="1" dirty="0"/>
              <a:t>container</a:t>
            </a:r>
            <a:r>
              <a:rPr lang="zh-CN" altLang="en-US" sz="2800" b="1" dirty="0"/>
              <a:t>公用一部分的运行库</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局限</a:t>
            </a:r>
          </a:p>
        </p:txBody>
      </p:sp>
    </p:spTree>
    <p:extLst>
      <p:ext uri="{BB962C8B-B14F-4D97-AF65-F5344CB8AC3E}">
        <p14:creationId xmlns:p14="http://schemas.microsoft.com/office/powerpoint/2010/main" val="366817952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zh-CN" altLang="en-US" sz="2800" b="1" dirty="0"/>
              <a:t>网络管理相对简单，主要是基于</a:t>
            </a:r>
            <a:r>
              <a:rPr lang="en-US" altLang="zh-CN" sz="2800" b="1" dirty="0"/>
              <a:t>namespace</a:t>
            </a:r>
            <a:r>
              <a:rPr lang="zh-CN" altLang="en-US" sz="2800" b="1" dirty="0"/>
              <a:t>隔离</a:t>
            </a:r>
          </a:p>
          <a:p>
            <a:r>
              <a:rPr lang="en-US" altLang="zh-CN" sz="2800" b="1" dirty="0" err="1"/>
              <a:t>cgroup</a:t>
            </a:r>
            <a:r>
              <a:rPr lang="zh-CN" altLang="en-US" sz="2800" b="1" dirty="0"/>
              <a:t>的</a:t>
            </a:r>
            <a:r>
              <a:rPr lang="en-US" altLang="zh-CN" sz="2800" b="1" dirty="0" err="1"/>
              <a:t>cpu</a:t>
            </a:r>
            <a:r>
              <a:rPr lang="zh-CN" altLang="en-US" sz="2800" b="1" dirty="0"/>
              <a:t>和</a:t>
            </a:r>
            <a:r>
              <a:rPr lang="en-US" altLang="zh-CN" sz="2800" b="1" dirty="0" err="1"/>
              <a:t>cpuset</a:t>
            </a:r>
            <a:r>
              <a:rPr lang="zh-CN" altLang="en-US" sz="2800" b="1" dirty="0"/>
              <a:t>提供的</a:t>
            </a:r>
            <a:r>
              <a:rPr lang="en-US" altLang="zh-CN" sz="2800" b="1" dirty="0" err="1"/>
              <a:t>cpu</a:t>
            </a:r>
            <a:r>
              <a:rPr lang="zh-CN" altLang="en-US" sz="2800" b="1" dirty="0"/>
              <a:t>功能相比</a:t>
            </a:r>
            <a:r>
              <a:rPr lang="en-US" altLang="zh-CN" sz="2800" b="1" dirty="0"/>
              <a:t>KVM</a:t>
            </a:r>
            <a:r>
              <a:rPr lang="zh-CN" altLang="en-US" sz="2800" b="1" dirty="0"/>
              <a:t>的等虚拟化方案相比难以度量</a:t>
            </a:r>
            <a:r>
              <a:rPr lang="en-US" altLang="zh-CN" sz="2800" b="1" dirty="0"/>
              <a:t>(</a:t>
            </a:r>
            <a:r>
              <a:rPr lang="zh-CN" altLang="en-US" sz="2800" b="1" dirty="0"/>
              <a:t>所以</a:t>
            </a:r>
            <a:r>
              <a:rPr lang="en-US" altLang="zh-CN" sz="2800" b="1" dirty="0" err="1"/>
              <a:t>dotcloud</a:t>
            </a:r>
            <a:r>
              <a:rPr lang="zh-CN" altLang="en-US" sz="2800" b="1" dirty="0"/>
              <a:t>主要是按内存收费</a:t>
            </a:r>
            <a:r>
              <a:rPr lang="en-US" altLang="zh-CN" sz="2800" b="1" dirty="0"/>
              <a:t>)</a:t>
            </a:r>
          </a:p>
          <a:p>
            <a:r>
              <a:rPr lang="en-US" altLang="zh-CN" sz="2800" b="1" dirty="0"/>
              <a:t>Docker</a:t>
            </a:r>
            <a:r>
              <a:rPr lang="zh-CN" altLang="en-US" sz="2800" b="1" dirty="0"/>
              <a:t>对</a:t>
            </a:r>
            <a:r>
              <a:rPr lang="en-US" altLang="zh-CN" sz="2800" b="1" dirty="0"/>
              <a:t>disk</a:t>
            </a:r>
            <a:r>
              <a:rPr lang="zh-CN" altLang="en-US" sz="2800" b="1" dirty="0"/>
              <a:t>的管理比较有限</a:t>
            </a:r>
          </a:p>
          <a:p>
            <a:r>
              <a:rPr lang="en-US" altLang="zh-CN" sz="2800" b="1" dirty="0"/>
              <a:t>container</a:t>
            </a:r>
            <a:r>
              <a:rPr lang="zh-CN" altLang="en-US" sz="2800" b="1" dirty="0"/>
              <a:t>随着用户进程的停止而销毁，</a:t>
            </a:r>
            <a:r>
              <a:rPr lang="en-US" altLang="zh-CN" sz="2800" b="1" dirty="0"/>
              <a:t>container</a:t>
            </a:r>
            <a:r>
              <a:rPr lang="zh-CN" altLang="en-US" sz="2800" b="1" dirty="0"/>
              <a:t>中的</a:t>
            </a:r>
            <a:r>
              <a:rPr lang="en-US" altLang="zh-CN" sz="2800" b="1" dirty="0"/>
              <a:t>log</a:t>
            </a:r>
            <a:r>
              <a:rPr lang="zh-CN" altLang="en-US" sz="2800" b="1" dirty="0"/>
              <a:t>等用户数据不便收集</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局限</a:t>
            </a:r>
          </a:p>
        </p:txBody>
      </p:sp>
    </p:spTree>
    <p:extLst>
      <p:ext uri="{BB962C8B-B14F-4D97-AF65-F5344CB8AC3E}">
        <p14:creationId xmlns:p14="http://schemas.microsoft.com/office/powerpoint/2010/main" val="17733801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677656"/>
          </a:xfrm>
          <a:prstGeom prst="rect">
            <a:avLst/>
          </a:prstGeom>
        </p:spPr>
        <p:txBody>
          <a:bodyPr wrap="square">
            <a:spAutoFit/>
          </a:bodyPr>
          <a:lstStyle/>
          <a:p>
            <a:r>
              <a:rPr lang="en-US" altLang="zh-CN" sz="2800" b="1" dirty="0"/>
              <a:t>Docker</a:t>
            </a:r>
            <a:r>
              <a:rPr lang="zh-CN" altLang="en-US" sz="2800" b="1" dirty="0"/>
              <a:t>核心解决的问题是利用</a:t>
            </a:r>
            <a:r>
              <a:rPr lang="en-US" altLang="zh-CN" sz="2800" b="1" dirty="0"/>
              <a:t>LXC</a:t>
            </a:r>
            <a:r>
              <a:rPr lang="zh-CN" altLang="en-US" sz="2800" b="1" dirty="0"/>
              <a:t>来实现类似</a:t>
            </a:r>
            <a:r>
              <a:rPr lang="en-US" altLang="zh-CN" sz="2800" b="1" dirty="0"/>
              <a:t>VM</a:t>
            </a:r>
            <a:r>
              <a:rPr lang="zh-CN" altLang="en-US" sz="2800" b="1" dirty="0"/>
              <a:t>的功能，从而利用更加节省的硬件资源提供给用户更多的计算资源。</a:t>
            </a:r>
            <a:endParaRPr lang="en-US" altLang="zh-CN" sz="2800" b="1" dirty="0"/>
          </a:p>
          <a:p>
            <a:endParaRPr lang="en-US" altLang="zh-CN" sz="2800" b="1" dirty="0"/>
          </a:p>
          <a:p>
            <a:r>
              <a:rPr lang="zh-CN" altLang="en-US" sz="2800" b="1" dirty="0"/>
              <a:t>同</a:t>
            </a:r>
            <a:r>
              <a:rPr lang="en-US" altLang="zh-CN" sz="2800" b="1" dirty="0"/>
              <a:t>VM</a:t>
            </a:r>
            <a:r>
              <a:rPr lang="zh-CN" altLang="en-US" sz="2800" b="1" dirty="0"/>
              <a:t>的方式不同</a:t>
            </a:r>
            <a:r>
              <a:rPr lang="en-US" altLang="zh-CN" sz="2800" b="1" dirty="0"/>
              <a:t>, LXC </a:t>
            </a:r>
            <a:r>
              <a:rPr lang="zh-CN" altLang="en-US" sz="2800" b="1" dirty="0"/>
              <a:t>其并不是一套硬件虚拟化方法 </a:t>
            </a:r>
            <a:r>
              <a:rPr lang="en-US" altLang="zh-CN" sz="2800" b="1" dirty="0"/>
              <a:t>- </a:t>
            </a:r>
            <a:r>
              <a:rPr lang="zh-CN" altLang="en-US" sz="2800" b="1" dirty="0"/>
              <a:t>无法归属到全虚拟化、部分虚拟化和半虚拟化中的任意一个，而是一个操作系统级虚拟化方法</a:t>
            </a:r>
            <a:r>
              <a:rPr lang="en-US" altLang="zh-CN" sz="2800" b="1" dirty="0"/>
              <a:t>, </a:t>
            </a:r>
            <a:r>
              <a:rPr lang="zh-CN" altLang="en-US" sz="2800" b="1" dirty="0"/>
              <a:t>理解起来可能并不像</a:t>
            </a:r>
            <a:r>
              <a:rPr lang="en-US" altLang="zh-CN" sz="2800" b="1" dirty="0"/>
              <a:t>VM</a:t>
            </a:r>
            <a:r>
              <a:rPr lang="zh-CN" altLang="en-US" sz="2800" b="1" dirty="0"/>
              <a:t>那样直观。</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原理</a:t>
            </a:r>
          </a:p>
        </p:txBody>
      </p:sp>
    </p:spTree>
    <p:extLst>
      <p:ext uri="{BB962C8B-B14F-4D97-AF65-F5344CB8AC3E}">
        <p14:creationId xmlns:p14="http://schemas.microsoft.com/office/powerpoint/2010/main" val="11324884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500"/>
                                        <p:tgtEl>
                                          <p:spTgt spid="11">
                                            <p:txEl>
                                              <p:pRg st="2" end="2"/>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3539430"/>
          </a:xfrm>
          <a:prstGeom prst="rect">
            <a:avLst/>
          </a:prstGeom>
        </p:spPr>
        <p:txBody>
          <a:bodyPr wrap="square">
            <a:spAutoFit/>
          </a:bodyPr>
          <a:lstStyle/>
          <a:p>
            <a:r>
              <a:rPr lang="zh-CN" altLang="en-US" sz="2800" b="1" dirty="0"/>
              <a:t>隔离性 </a:t>
            </a:r>
            <a:r>
              <a:rPr lang="en-US" altLang="zh-CN" sz="2800" b="1" dirty="0"/>
              <a:t>- </a:t>
            </a:r>
            <a:r>
              <a:rPr lang="zh-CN" altLang="en-US" sz="2800" b="1" dirty="0"/>
              <a:t>每个用户实例之间相互隔离</a:t>
            </a:r>
            <a:r>
              <a:rPr lang="en-US" altLang="zh-CN" sz="2800" b="1" dirty="0"/>
              <a:t>, </a:t>
            </a:r>
            <a:r>
              <a:rPr lang="zh-CN" altLang="en-US" sz="2800" b="1" dirty="0"/>
              <a:t>互不影响。 硬件虚拟化方法给出的方法是</a:t>
            </a:r>
            <a:r>
              <a:rPr lang="en-US" altLang="zh-CN" sz="2800" b="1" dirty="0"/>
              <a:t>VM, LXC</a:t>
            </a:r>
            <a:r>
              <a:rPr lang="zh-CN" altLang="en-US" sz="2800" b="1" dirty="0"/>
              <a:t>给出的方法是</a:t>
            </a:r>
            <a:r>
              <a:rPr lang="en-US" altLang="zh-CN" sz="2800" b="1" dirty="0"/>
              <a:t>container</a:t>
            </a:r>
            <a:r>
              <a:rPr lang="zh-CN" altLang="en-US" sz="2800" b="1" dirty="0"/>
              <a:t>，更细一点是</a:t>
            </a:r>
            <a:r>
              <a:rPr lang="en-US" altLang="zh-CN" sz="2800" b="1" dirty="0"/>
              <a:t>kernel namespace</a:t>
            </a:r>
          </a:p>
          <a:p>
            <a:r>
              <a:rPr lang="zh-CN" altLang="en-US" sz="2800" b="1" dirty="0"/>
              <a:t>可配额</a:t>
            </a:r>
            <a:r>
              <a:rPr lang="en-US" altLang="zh-CN" sz="2800" b="1" dirty="0"/>
              <a:t>/</a:t>
            </a:r>
            <a:r>
              <a:rPr lang="zh-CN" altLang="en-US" sz="2800" b="1" dirty="0"/>
              <a:t>可度量 </a:t>
            </a:r>
            <a:r>
              <a:rPr lang="en-US" altLang="zh-CN" sz="2800" b="1" dirty="0"/>
              <a:t>- </a:t>
            </a:r>
            <a:r>
              <a:rPr lang="zh-CN" altLang="en-US" sz="2800" b="1" dirty="0"/>
              <a:t>每个用户实例可以按需提供其计算资源，所使用的资源可以被计量。硬件虚拟化方法因为虚拟了</a:t>
            </a:r>
            <a:r>
              <a:rPr lang="en-US" altLang="zh-CN" sz="2800" b="1" dirty="0"/>
              <a:t>CPU, memory</a:t>
            </a:r>
            <a:r>
              <a:rPr lang="zh-CN" altLang="en-US" sz="2800" b="1" dirty="0"/>
              <a:t>可以方便实现</a:t>
            </a:r>
            <a:r>
              <a:rPr lang="en-US" altLang="zh-CN" sz="2800" b="1" dirty="0"/>
              <a:t>, LXC</a:t>
            </a:r>
            <a:r>
              <a:rPr lang="zh-CN" altLang="en-US" sz="2800" b="1" dirty="0"/>
              <a:t>则主要是利用</a:t>
            </a:r>
            <a:r>
              <a:rPr lang="en-US" altLang="zh-CN" sz="2800" b="1" dirty="0" err="1"/>
              <a:t>cgroups</a:t>
            </a:r>
            <a:r>
              <a:rPr lang="zh-CN" altLang="en-US" sz="2800" b="1" dirty="0"/>
              <a:t>来控制资源</a:t>
            </a:r>
          </a:p>
          <a:p>
            <a:r>
              <a:rPr lang="zh-CN" altLang="en-US" sz="2800" b="1" dirty="0"/>
              <a:t>移动性 </a:t>
            </a:r>
            <a:r>
              <a:rPr lang="en-US" altLang="zh-CN" sz="2800" b="1" dirty="0"/>
              <a:t>- </a:t>
            </a:r>
            <a:r>
              <a:rPr lang="zh-CN" altLang="en-US" sz="2800" b="1" dirty="0"/>
              <a:t>用户的实例可以很方便地复制、移动和重建。硬件虚拟化方法提供</a:t>
            </a:r>
            <a:r>
              <a:rPr lang="en-US" altLang="zh-CN" sz="2800" b="1" dirty="0"/>
              <a:t>snapshot</a:t>
            </a:r>
            <a:r>
              <a:rPr lang="zh-CN" altLang="en-US" sz="2800" b="1" dirty="0"/>
              <a:t>和</a:t>
            </a:r>
            <a:r>
              <a:rPr lang="en-US" altLang="zh-CN" sz="2800" b="1" dirty="0"/>
              <a:t>image</a:t>
            </a:r>
            <a:r>
              <a:rPr lang="zh-CN" altLang="en-US" sz="2800" b="1" dirty="0"/>
              <a:t>来实现，</a:t>
            </a:r>
            <a:r>
              <a:rPr lang="en-US" altLang="zh-CN" sz="2800" b="1" dirty="0"/>
              <a:t>docker(</a:t>
            </a:r>
            <a:r>
              <a:rPr lang="zh-CN" altLang="en-US" sz="2800" b="1" dirty="0"/>
              <a:t>主要</a:t>
            </a:r>
            <a:r>
              <a:rPr lang="en-US" altLang="zh-CN" sz="2800" b="1" dirty="0"/>
              <a:t>)</a:t>
            </a:r>
            <a:r>
              <a:rPr lang="zh-CN" altLang="en-US" sz="2800" b="1" dirty="0"/>
              <a:t>利用</a:t>
            </a:r>
            <a:r>
              <a:rPr lang="en-US" altLang="zh-CN" sz="2800" b="1" dirty="0"/>
              <a:t>AUFS</a:t>
            </a:r>
            <a:r>
              <a:rPr lang="zh-CN" altLang="en-US" sz="2800" b="1" dirty="0"/>
              <a:t>实现</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Docker--</a:t>
            </a:r>
            <a:r>
              <a:rPr lang="zh-CN" altLang="en-US" sz="4000" b="1" dirty="0"/>
              <a:t>虚拟化</a:t>
            </a:r>
            <a:endParaRPr lang="en-US" altLang="zh-CN" sz="4000" b="1" dirty="0"/>
          </a:p>
        </p:txBody>
      </p:sp>
    </p:spTree>
    <p:extLst>
      <p:ext uri="{BB962C8B-B14F-4D97-AF65-F5344CB8AC3E}">
        <p14:creationId xmlns:p14="http://schemas.microsoft.com/office/powerpoint/2010/main" val="3694318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85599-2E7C-47AF-B8C2-3370CA587C62}"/>
              </a:ext>
            </a:extLst>
          </p:cNvPr>
          <p:cNvSpPr>
            <a:spLocks noGrp="1"/>
          </p:cNvSpPr>
          <p:nvPr>
            <p:ph idx="1"/>
          </p:nvPr>
        </p:nvSpPr>
        <p:spPr>
          <a:xfrm>
            <a:off x="1725386" y="2745468"/>
            <a:ext cx="8469086" cy="1886404"/>
          </a:xfrm>
        </p:spPr>
        <p:txBody>
          <a:bodyPr>
            <a:normAutofit/>
          </a:bodyPr>
          <a:lstStyle/>
          <a:p>
            <a:pPr marL="0" indent="0" algn="ctr">
              <a:buNone/>
            </a:pPr>
            <a:r>
              <a:rPr lang="en-US" altLang="zh-CN" sz="8800" b="1" dirty="0">
                <a:latin typeface="微软雅黑" panose="020B0503020204020204" pitchFamily="34" charset="-122"/>
                <a:ea typeface="微软雅黑" panose="020B0503020204020204" pitchFamily="34" charset="-122"/>
              </a:rPr>
              <a:t>Hadoop</a:t>
            </a:r>
          </a:p>
        </p:txBody>
      </p:sp>
      <p:pic>
        <p:nvPicPr>
          <p:cNvPr id="4" name="图片 29">
            <a:extLst>
              <a:ext uri="{FF2B5EF4-FFF2-40B4-BE49-F238E27FC236}">
                <a16:creationId xmlns:a16="http://schemas.microsoft.com/office/drawing/2014/main" id="{FA64BB3A-6DBC-403A-A6BB-DD126D36C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grpSp>
        <p:nvGrpSpPr>
          <p:cNvPr id="5" name="组合 25">
            <a:extLst>
              <a:ext uri="{FF2B5EF4-FFF2-40B4-BE49-F238E27FC236}">
                <a16:creationId xmlns:a16="http://schemas.microsoft.com/office/drawing/2014/main" id="{D8CD461B-56C0-4DB9-99B6-0462B2629503}"/>
              </a:ext>
            </a:extLst>
          </p:cNvPr>
          <p:cNvGrpSpPr/>
          <p:nvPr/>
        </p:nvGrpSpPr>
        <p:grpSpPr>
          <a:xfrm>
            <a:off x="0" y="188687"/>
            <a:ext cx="188686" cy="592364"/>
            <a:chOff x="11571416" y="3959358"/>
            <a:chExt cx="620584" cy="1723139"/>
          </a:xfrm>
        </p:grpSpPr>
        <p:sp>
          <p:nvSpPr>
            <p:cNvPr id="6" name="矩形 5">
              <a:extLst>
                <a:ext uri="{FF2B5EF4-FFF2-40B4-BE49-F238E27FC236}">
                  <a16:creationId xmlns:a16="http://schemas.microsoft.com/office/drawing/2014/main" id="{A7176B7B-704C-4A7F-9C45-D5562A4FF157}"/>
                </a:ext>
              </a:extLst>
            </p:cNvPr>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00932A-E794-4CB1-B8F3-8D4D7AEF909D}"/>
                </a:ext>
              </a:extLst>
            </p:cNvPr>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BF90B8C-F8B8-472B-B162-481694F979C9}"/>
              </a:ext>
            </a:extLst>
          </p:cNvPr>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sp>
        <p:nvSpPr>
          <p:cNvPr id="9" name="文本框 6">
            <a:extLst>
              <a:ext uri="{FF2B5EF4-FFF2-40B4-BE49-F238E27FC236}">
                <a16:creationId xmlns:a16="http://schemas.microsoft.com/office/drawing/2014/main" id="{878C10B5-B6CE-40A5-B1C1-05B3AECAB0D7}"/>
              </a:ext>
            </a:extLst>
          </p:cNvPr>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Tree>
    <p:extLst>
      <p:ext uri="{BB962C8B-B14F-4D97-AF65-F5344CB8AC3E}">
        <p14:creationId xmlns:p14="http://schemas.microsoft.com/office/powerpoint/2010/main" val="283993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down)">
                                      <p:cBhvr>
                                        <p:cTn id="11" dur="500"/>
                                        <p:tgtEl>
                                          <p:spTgt spid="5"/>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84731" cy="646331"/>
          </a:xfrm>
          <a:prstGeom prst="rect">
            <a:avLst/>
          </a:prstGeom>
          <a:noFill/>
        </p:spPr>
        <p:txBody>
          <a:bodyPr wrap="none" rtlCol="0">
            <a:spAutoFit/>
          </a:bodyPr>
          <a:lstStyle/>
          <a:p>
            <a:endParaRPr lang="zh-CN" altLang="en-US" sz="3600" b="1" dirty="0">
              <a:solidFill>
                <a:srgbClr val="3E4150"/>
              </a:solidFill>
              <a:latin typeface="微软雅黑" panose="020B0503020204020204" pitchFamily="34" charset="-122"/>
              <a:ea typeface="微软雅黑" panose="020B0503020204020204" pitchFamily="34" charset="-122"/>
            </a:endParaRPr>
          </a:p>
        </p:txBody>
      </p:sp>
      <p:pic>
        <p:nvPicPr>
          <p:cNvPr id="40" name="图片 29">
            <a:extLst>
              <a:ext uri="{FF2B5EF4-FFF2-40B4-BE49-F238E27FC236}">
                <a16:creationId xmlns:a16="http://schemas.microsoft.com/office/drawing/2014/main" id="{A228E348-EDE0-435D-9E28-D7053469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445" y="170978"/>
            <a:ext cx="3886200" cy="1019175"/>
          </a:xfrm>
          <a:prstGeom prst="rect">
            <a:avLst/>
          </a:prstGeom>
        </p:spPr>
      </p:pic>
      <p:sp>
        <p:nvSpPr>
          <p:cNvPr id="14" name="文本框 6"/>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云计算</a:t>
            </a:r>
          </a:p>
        </p:txBody>
      </p:sp>
      <p:sp>
        <p:nvSpPr>
          <p:cNvPr id="11" name="矩形 10">
            <a:extLst>
              <a:ext uri="{FF2B5EF4-FFF2-40B4-BE49-F238E27FC236}">
                <a16:creationId xmlns:a16="http://schemas.microsoft.com/office/drawing/2014/main" id="{406F922E-CAAB-486F-B9EA-C9BA01C28B3B}"/>
              </a:ext>
            </a:extLst>
          </p:cNvPr>
          <p:cNvSpPr/>
          <p:nvPr/>
        </p:nvSpPr>
        <p:spPr>
          <a:xfrm>
            <a:off x="697375" y="2696956"/>
            <a:ext cx="10204450" cy="2246769"/>
          </a:xfrm>
          <a:prstGeom prst="rect">
            <a:avLst/>
          </a:prstGeom>
        </p:spPr>
        <p:txBody>
          <a:bodyPr wrap="square">
            <a:spAutoFit/>
          </a:bodyPr>
          <a:lstStyle/>
          <a:p>
            <a:r>
              <a:rPr lang="en-US" altLang="zh-CN" sz="2800" b="1" dirty="0"/>
              <a:t>Hadoop</a:t>
            </a:r>
            <a:r>
              <a:rPr lang="zh-CN" altLang="en-US" sz="2800" b="1" dirty="0"/>
              <a:t>原本来自于谷歌一款名为</a:t>
            </a:r>
            <a:r>
              <a:rPr lang="en-US" altLang="zh-CN" sz="2800" b="1" dirty="0"/>
              <a:t>MapReduce</a:t>
            </a:r>
            <a:r>
              <a:rPr lang="zh-CN" altLang="en-US" sz="2800" b="1" dirty="0"/>
              <a:t>的编程模型包。谷歌的</a:t>
            </a:r>
            <a:r>
              <a:rPr lang="en-US" altLang="zh-CN" sz="2800" b="1" dirty="0"/>
              <a:t>MapReduce</a:t>
            </a:r>
            <a:r>
              <a:rPr lang="zh-CN" altLang="en-US" sz="2800" b="1" dirty="0"/>
              <a:t>框架可以把一个应用程序分解为许多并行计算指令，跨大量的计算节点运行非常巨大的数据集。使用该框架的一个典型例子就是在网络数据上运行的搜索算法。</a:t>
            </a:r>
            <a:r>
              <a:rPr lang="en-US" altLang="zh-CN" sz="2800" b="1" dirty="0"/>
              <a:t>Hadoop [3]  </a:t>
            </a:r>
            <a:r>
              <a:rPr lang="zh-CN" altLang="en-US" sz="2800" b="1" dirty="0"/>
              <a:t>最初只与网页索引有关，迅速发展成为分析大数据的领先平台。</a:t>
            </a:r>
          </a:p>
        </p:txBody>
      </p:sp>
      <p:sp>
        <p:nvSpPr>
          <p:cNvPr id="12" name="矩形 11">
            <a:extLst>
              <a:ext uri="{FF2B5EF4-FFF2-40B4-BE49-F238E27FC236}">
                <a16:creationId xmlns:a16="http://schemas.microsoft.com/office/drawing/2014/main" id="{ACA0EAD6-2BAA-4371-8FAD-C153D3DBACA5}"/>
              </a:ext>
            </a:extLst>
          </p:cNvPr>
          <p:cNvSpPr/>
          <p:nvPr/>
        </p:nvSpPr>
        <p:spPr>
          <a:xfrm>
            <a:off x="1775224" y="1589611"/>
            <a:ext cx="9492343" cy="707886"/>
          </a:xfrm>
          <a:prstGeom prst="rect">
            <a:avLst/>
          </a:prstGeom>
        </p:spPr>
        <p:txBody>
          <a:bodyPr wrap="square">
            <a:spAutoFit/>
          </a:bodyPr>
          <a:lstStyle/>
          <a:p>
            <a:r>
              <a:rPr lang="en-US" altLang="zh-CN" sz="4000" b="1" dirty="0"/>
              <a:t>Hadoop</a:t>
            </a:r>
          </a:p>
        </p:txBody>
      </p:sp>
    </p:spTree>
    <p:extLst>
      <p:ext uri="{BB962C8B-B14F-4D97-AF65-F5344CB8AC3E}">
        <p14:creationId xmlns:p14="http://schemas.microsoft.com/office/powerpoint/2010/main" val="18812217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41" presetClass="entr" presetSubtype="0" fill="hold" grpId="0" nodeType="withEffect" nodePh="1">
                                  <p:stCondLst>
                                    <p:cond delay="0"/>
                                  </p:stCondLst>
                                  <p:endCondLst>
                                    <p:cond evt="begin" delay="0">
                                      <p:tn val="12"/>
                                    </p:cond>
                                  </p:endCondLst>
                                  <p:iterate type="lt">
                                    <p:tmPct val="10000"/>
                                  </p:iterate>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9"/>
                                        </p:tgtEl>
                                        <p:attrNameLst>
                                          <p:attrName>ppt_y</p:attrName>
                                        </p:attrNameLst>
                                      </p:cBhvr>
                                      <p:tavLst>
                                        <p:tav tm="0">
                                          <p:val>
                                            <p:strVal val="#ppt_y"/>
                                          </p:val>
                                        </p:tav>
                                        <p:tav tm="100000">
                                          <p:val>
                                            <p:strVal val="#ppt_y"/>
                                          </p:val>
                                        </p:tav>
                                      </p:tavLst>
                                    </p:anim>
                                    <p:anim calcmode="lin" valueType="num">
                                      <p:cBhvr>
                                        <p:cTn id="1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1" grpId="0" build="p"/>
      <p:bldP spid="12"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8097</Words>
  <Application>Microsoft Office PowerPoint</Application>
  <PresentationFormat>宽屏</PresentationFormat>
  <Paragraphs>558</Paragraphs>
  <Slides>135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135</vt:i4>
      </vt:variant>
    </vt:vector>
  </HeadingPairs>
  <TitlesOfParts>
    <vt:vector size="142" baseType="lpstr">
      <vt:lpstr>微软雅黑</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云环境的计算资源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思源 王</dc:creator>
  <cp:lastModifiedBy>思源 王</cp:lastModifiedBy>
  <cp:revision>23</cp:revision>
  <dcterms:created xsi:type="dcterms:W3CDTF">2018-12-14T09:51:46Z</dcterms:created>
  <dcterms:modified xsi:type="dcterms:W3CDTF">2018-12-18T11:36:56Z</dcterms:modified>
</cp:coreProperties>
</file>